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340" r:id="rId2"/>
    <p:sldId id="284" r:id="rId3"/>
    <p:sldId id="351" r:id="rId4"/>
    <p:sldId id="289" r:id="rId5"/>
    <p:sldId id="290" r:id="rId6"/>
    <p:sldId id="308" r:id="rId7"/>
    <p:sldId id="310" r:id="rId8"/>
    <p:sldId id="311" r:id="rId9"/>
    <p:sldId id="312" r:id="rId10"/>
    <p:sldId id="315" r:id="rId11"/>
    <p:sldId id="316" r:id="rId12"/>
    <p:sldId id="317" r:id="rId13"/>
    <p:sldId id="318" r:id="rId14"/>
    <p:sldId id="319" r:id="rId15"/>
    <p:sldId id="320" r:id="rId16"/>
    <p:sldId id="321" r:id="rId17"/>
    <p:sldId id="345" r:id="rId18"/>
    <p:sldId id="330" r:id="rId19"/>
    <p:sldId id="349" r:id="rId20"/>
  </p:sldIdLst>
  <p:sldSz cx="9144000" cy="6858000" type="screen4x3"/>
  <p:notesSz cx="6954838"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422" y="-3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D:\PPT-Global&amp;India-Line%20Diagram-Demography-Xlx.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PPT%20UNFPA%20data%20Xls-NPHC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3600" b="0"/>
            </a:pPr>
            <a:r>
              <a:rPr lang="en-US" sz="3600" b="0" dirty="0">
                <a:solidFill>
                  <a:srgbClr val="C00000"/>
                </a:solidFill>
              </a:rPr>
              <a:t>Projected Population Dynamics</a:t>
            </a:r>
          </a:p>
        </c:rich>
      </c:tx>
      <c:layout/>
      <c:overlay val="0"/>
    </c:title>
    <c:autoTitleDeleted val="0"/>
    <c:plotArea>
      <c:layout/>
      <c:lineChart>
        <c:grouping val="standard"/>
        <c:varyColors val="0"/>
        <c:ser>
          <c:idx val="0"/>
          <c:order val="0"/>
          <c:tx>
            <c:strRef>
              <c:f>'Projections '!$A$23</c:f>
              <c:strCache>
                <c:ptCount val="1"/>
                <c:pt idx="0">
                  <c:v>Ageing Index</c:v>
                </c:pt>
              </c:strCache>
            </c:strRef>
          </c:tx>
          <c:cat>
            <c:numRef>
              <c:f>'Projections '!$B$22:$F$22</c:f>
              <c:numCache>
                <c:formatCode>General</c:formatCode>
                <c:ptCount val="5"/>
                <c:pt idx="0">
                  <c:v>1950</c:v>
                </c:pt>
                <c:pt idx="1">
                  <c:v>1975</c:v>
                </c:pt>
                <c:pt idx="2">
                  <c:v>2000</c:v>
                </c:pt>
                <c:pt idx="3">
                  <c:v>2025</c:v>
                </c:pt>
                <c:pt idx="4">
                  <c:v>2050</c:v>
                </c:pt>
              </c:numCache>
            </c:numRef>
          </c:cat>
          <c:val>
            <c:numRef>
              <c:f>'Projections '!$B$23:$F$23</c:f>
              <c:numCache>
                <c:formatCode>General</c:formatCode>
                <c:ptCount val="5"/>
                <c:pt idx="0">
                  <c:v>14.4</c:v>
                </c:pt>
                <c:pt idx="1">
                  <c:v>15.6</c:v>
                </c:pt>
                <c:pt idx="2">
                  <c:v>22.7</c:v>
                </c:pt>
                <c:pt idx="3">
                  <c:v>53.6</c:v>
                </c:pt>
                <c:pt idx="4">
                  <c:v>105</c:v>
                </c:pt>
              </c:numCache>
            </c:numRef>
          </c:val>
          <c:smooth val="0"/>
        </c:ser>
        <c:ser>
          <c:idx val="1"/>
          <c:order val="1"/>
          <c:tx>
            <c:strRef>
              <c:f>'Projections '!$A$24</c:f>
              <c:strCache>
                <c:ptCount val="1"/>
                <c:pt idx="0">
                  <c:v>Dependancy Ratio</c:v>
                </c:pt>
              </c:strCache>
            </c:strRef>
          </c:tx>
          <c:cat>
            <c:numRef>
              <c:f>'Projections '!$B$22:$F$22</c:f>
              <c:numCache>
                <c:formatCode>General</c:formatCode>
                <c:ptCount val="5"/>
                <c:pt idx="0">
                  <c:v>1950</c:v>
                </c:pt>
                <c:pt idx="1">
                  <c:v>1975</c:v>
                </c:pt>
                <c:pt idx="2">
                  <c:v>2000</c:v>
                </c:pt>
                <c:pt idx="3">
                  <c:v>2025</c:v>
                </c:pt>
                <c:pt idx="4">
                  <c:v>2050</c:v>
                </c:pt>
              </c:numCache>
            </c:numRef>
          </c:cat>
          <c:val>
            <c:numRef>
              <c:f>'Projections '!$B$24:$F$24</c:f>
              <c:numCache>
                <c:formatCode>General</c:formatCode>
                <c:ptCount val="5"/>
                <c:pt idx="0">
                  <c:v>5.8</c:v>
                </c:pt>
                <c:pt idx="1">
                  <c:v>6.8</c:v>
                </c:pt>
                <c:pt idx="2">
                  <c:v>8.1</c:v>
                </c:pt>
                <c:pt idx="3">
                  <c:v>12.1</c:v>
                </c:pt>
                <c:pt idx="4">
                  <c:v>22.6</c:v>
                </c:pt>
              </c:numCache>
            </c:numRef>
          </c:val>
          <c:smooth val="0"/>
        </c:ser>
        <c:ser>
          <c:idx val="2"/>
          <c:order val="2"/>
          <c:tx>
            <c:strRef>
              <c:f>'Projections '!$A$25</c:f>
              <c:strCache>
                <c:ptCount val="1"/>
                <c:pt idx="0">
                  <c:v>Pot. Support Ratio</c:v>
                </c:pt>
              </c:strCache>
            </c:strRef>
          </c:tx>
          <c:cat>
            <c:numRef>
              <c:f>'Projections '!$B$22:$F$22</c:f>
              <c:numCache>
                <c:formatCode>General</c:formatCode>
                <c:ptCount val="5"/>
                <c:pt idx="0">
                  <c:v>1950</c:v>
                </c:pt>
                <c:pt idx="1">
                  <c:v>1975</c:v>
                </c:pt>
                <c:pt idx="2">
                  <c:v>2000</c:v>
                </c:pt>
                <c:pt idx="3">
                  <c:v>2025</c:v>
                </c:pt>
                <c:pt idx="4">
                  <c:v>2050</c:v>
                </c:pt>
              </c:numCache>
            </c:numRef>
          </c:cat>
          <c:val>
            <c:numRef>
              <c:f>'Projections '!$B$25:$F$25</c:f>
              <c:numCache>
                <c:formatCode>General</c:formatCode>
                <c:ptCount val="5"/>
                <c:pt idx="0">
                  <c:v>17.2</c:v>
                </c:pt>
                <c:pt idx="1">
                  <c:v>14.7</c:v>
                </c:pt>
                <c:pt idx="2">
                  <c:v>12.4</c:v>
                </c:pt>
                <c:pt idx="3">
                  <c:v>8.2000000000000011</c:v>
                </c:pt>
                <c:pt idx="4">
                  <c:v>4.4000000000000004</c:v>
                </c:pt>
              </c:numCache>
            </c:numRef>
          </c:val>
          <c:smooth val="0"/>
        </c:ser>
        <c:ser>
          <c:idx val="3"/>
          <c:order val="3"/>
          <c:tx>
            <c:strRef>
              <c:f>'Projections '!$A$26</c:f>
              <c:strCache>
                <c:ptCount val="1"/>
                <c:pt idx="0">
                  <c:v>Labour force part.</c:v>
                </c:pt>
              </c:strCache>
            </c:strRef>
          </c:tx>
          <c:cat>
            <c:numRef>
              <c:f>'Projections '!$B$22:$F$22</c:f>
              <c:numCache>
                <c:formatCode>General</c:formatCode>
                <c:ptCount val="5"/>
                <c:pt idx="0">
                  <c:v>1950</c:v>
                </c:pt>
                <c:pt idx="1">
                  <c:v>1975</c:v>
                </c:pt>
                <c:pt idx="2">
                  <c:v>2000</c:v>
                </c:pt>
                <c:pt idx="3">
                  <c:v>2025</c:v>
                </c:pt>
                <c:pt idx="4">
                  <c:v>2050</c:v>
                </c:pt>
              </c:numCache>
            </c:numRef>
          </c:cat>
          <c:val>
            <c:numRef>
              <c:f>'Projections '!$B$26:$F$26</c:f>
              <c:numCache>
                <c:formatCode>General</c:formatCode>
                <c:ptCount val="5"/>
                <c:pt idx="0">
                  <c:v>44.1</c:v>
                </c:pt>
                <c:pt idx="1">
                  <c:v>41.1</c:v>
                </c:pt>
                <c:pt idx="2">
                  <c:v>34.800000000000004</c:v>
                </c:pt>
                <c:pt idx="3">
                  <c:v>32.1</c:v>
                </c:pt>
                <c:pt idx="4">
                  <c:v>29.6</c:v>
                </c:pt>
              </c:numCache>
            </c:numRef>
          </c:val>
          <c:smooth val="0"/>
        </c:ser>
        <c:dLbls>
          <c:showLegendKey val="0"/>
          <c:showVal val="0"/>
          <c:showCatName val="0"/>
          <c:showSerName val="0"/>
          <c:showPercent val="0"/>
          <c:showBubbleSize val="0"/>
        </c:dLbls>
        <c:marker val="1"/>
        <c:smooth val="0"/>
        <c:axId val="38400768"/>
        <c:axId val="38402304"/>
      </c:lineChart>
      <c:catAx>
        <c:axId val="38400768"/>
        <c:scaling>
          <c:orientation val="minMax"/>
        </c:scaling>
        <c:delete val="0"/>
        <c:axPos val="b"/>
        <c:numFmt formatCode="General" sourceLinked="1"/>
        <c:majorTickMark val="none"/>
        <c:minorTickMark val="none"/>
        <c:tickLblPos val="nextTo"/>
        <c:crossAx val="38402304"/>
        <c:crosses val="autoZero"/>
        <c:auto val="1"/>
        <c:lblAlgn val="ctr"/>
        <c:lblOffset val="100"/>
        <c:noMultiLvlLbl val="0"/>
      </c:catAx>
      <c:valAx>
        <c:axId val="38402304"/>
        <c:scaling>
          <c:orientation val="minMax"/>
        </c:scaling>
        <c:delete val="0"/>
        <c:axPos val="l"/>
        <c:majorGridlines/>
        <c:title>
          <c:tx>
            <c:rich>
              <a:bodyPr/>
              <a:lstStyle/>
              <a:p>
                <a:pPr>
                  <a:defRPr sz="2000"/>
                </a:pPr>
                <a:r>
                  <a:rPr lang="en-US" sz="2000" dirty="0">
                    <a:solidFill>
                      <a:srgbClr val="C00000"/>
                    </a:solidFill>
                  </a:rPr>
                  <a:t>Rates and Ratios </a:t>
                </a:r>
              </a:p>
            </c:rich>
          </c:tx>
          <c:layout/>
          <c:overlay val="0"/>
        </c:title>
        <c:numFmt formatCode="General" sourceLinked="1"/>
        <c:majorTickMark val="none"/>
        <c:minorTickMark val="none"/>
        <c:tickLblPos val="nextTo"/>
        <c:txPr>
          <a:bodyPr/>
          <a:lstStyle/>
          <a:p>
            <a:pPr>
              <a:defRPr sz="2000"/>
            </a:pPr>
            <a:endParaRPr lang="en-US"/>
          </a:p>
        </c:txPr>
        <c:crossAx val="38400768"/>
        <c:crosses val="autoZero"/>
        <c:crossBetween val="between"/>
      </c:valAx>
      <c:dTable>
        <c:showHorzBorder val="1"/>
        <c:showVertBorder val="1"/>
        <c:showOutline val="1"/>
        <c:showKeys val="1"/>
        <c:txPr>
          <a:bodyPr/>
          <a:lstStyle/>
          <a:p>
            <a:pPr rtl="0">
              <a:defRPr sz="2000"/>
            </a:pPr>
            <a:endParaRPr lang="en-US"/>
          </a:p>
        </c:txPr>
      </c:dTable>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4000">
                <a:solidFill>
                  <a:srgbClr val="C00000"/>
                </a:solidFill>
              </a:defRPr>
            </a:pPr>
            <a:r>
              <a:rPr lang="en-US" sz="4000" b="0" dirty="0">
                <a:solidFill>
                  <a:srgbClr val="C00000"/>
                </a:solidFill>
              </a:rPr>
              <a:t>Morbidity Profile of Elderly</a:t>
            </a:r>
          </a:p>
        </c:rich>
      </c:tx>
      <c:layout/>
      <c:overlay val="0"/>
    </c:title>
    <c:autoTitleDeleted val="0"/>
    <c:plotArea>
      <c:layout/>
      <c:barChart>
        <c:barDir val="col"/>
        <c:grouping val="clustered"/>
        <c:varyColors val="0"/>
        <c:ser>
          <c:idx val="0"/>
          <c:order val="0"/>
          <c:tx>
            <c:strRef>
              <c:f>'Ac &amp; Ch. Morbidity'!$L$2</c:f>
              <c:strCache>
                <c:ptCount val="1"/>
                <c:pt idx="0">
                  <c:v>60-69</c:v>
                </c:pt>
              </c:strCache>
            </c:strRef>
          </c:tx>
          <c:invertIfNegative val="0"/>
          <c:cat>
            <c:strRef>
              <c:f>'Ac &amp; Ch. Morbidity'!$K$3:$K$9</c:f>
              <c:strCache>
                <c:ptCount val="7"/>
                <c:pt idx="0">
                  <c:v>Current Good Health</c:v>
                </c:pt>
                <c:pt idx="1">
                  <c:v>Chronic Diseases</c:v>
                </c:pt>
                <c:pt idx="2">
                  <c:v>Average Disabilities </c:v>
                </c:pt>
                <c:pt idx="3">
                  <c:v>Average using Aids </c:v>
                </c:pt>
                <c:pt idx="4">
                  <c:v>Mean SUBI Score</c:v>
                </c:pt>
                <c:pt idx="5">
                  <c:v>Recall -5+ words </c:v>
                </c:pt>
                <c:pt idx="6">
                  <c:v>Any Risky Behaviour</c:v>
                </c:pt>
              </c:strCache>
            </c:strRef>
          </c:cat>
          <c:val>
            <c:numRef>
              <c:f>'Ac &amp; Ch. Morbidity'!$L$3:$L$9</c:f>
              <c:numCache>
                <c:formatCode>0</c:formatCode>
                <c:ptCount val="7"/>
                <c:pt idx="0">
                  <c:v>50.2</c:v>
                </c:pt>
                <c:pt idx="1">
                  <c:v>59.6</c:v>
                </c:pt>
                <c:pt idx="2">
                  <c:v>21.383333333333304</c:v>
                </c:pt>
                <c:pt idx="3">
                  <c:v>17.660000000000004</c:v>
                </c:pt>
                <c:pt idx="4">
                  <c:v>18.7</c:v>
                </c:pt>
                <c:pt idx="5">
                  <c:v>46.6</c:v>
                </c:pt>
                <c:pt idx="6">
                  <c:v>15.533333333333333</c:v>
                </c:pt>
              </c:numCache>
            </c:numRef>
          </c:val>
        </c:ser>
        <c:ser>
          <c:idx val="1"/>
          <c:order val="1"/>
          <c:tx>
            <c:strRef>
              <c:f>'Ac &amp; Ch. Morbidity'!$M$2</c:f>
              <c:strCache>
                <c:ptCount val="1"/>
                <c:pt idx="0">
                  <c:v>70-79</c:v>
                </c:pt>
              </c:strCache>
            </c:strRef>
          </c:tx>
          <c:invertIfNegative val="0"/>
          <c:cat>
            <c:strRef>
              <c:f>'Ac &amp; Ch. Morbidity'!$K$3:$K$9</c:f>
              <c:strCache>
                <c:ptCount val="7"/>
                <c:pt idx="0">
                  <c:v>Current Good Health</c:v>
                </c:pt>
                <c:pt idx="1">
                  <c:v>Chronic Diseases</c:v>
                </c:pt>
                <c:pt idx="2">
                  <c:v>Average Disabilities </c:v>
                </c:pt>
                <c:pt idx="3">
                  <c:v>Average using Aids </c:v>
                </c:pt>
                <c:pt idx="4">
                  <c:v>Mean SUBI Score</c:v>
                </c:pt>
                <c:pt idx="5">
                  <c:v>Recall -5+ words </c:v>
                </c:pt>
                <c:pt idx="6">
                  <c:v>Any Risky Behaviour</c:v>
                </c:pt>
              </c:strCache>
            </c:strRef>
          </c:cat>
          <c:val>
            <c:numRef>
              <c:f>'Ac &amp; Ch. Morbidity'!$M$3:$M$9</c:f>
              <c:numCache>
                <c:formatCode>0</c:formatCode>
                <c:ptCount val="7"/>
                <c:pt idx="0">
                  <c:v>37.5</c:v>
                </c:pt>
                <c:pt idx="1">
                  <c:v>71</c:v>
                </c:pt>
                <c:pt idx="2">
                  <c:v>33.700000000000003</c:v>
                </c:pt>
                <c:pt idx="3">
                  <c:v>19.34</c:v>
                </c:pt>
                <c:pt idx="4">
                  <c:v>19.3</c:v>
                </c:pt>
                <c:pt idx="5">
                  <c:v>31.5</c:v>
                </c:pt>
                <c:pt idx="6">
                  <c:v>10.5</c:v>
                </c:pt>
              </c:numCache>
            </c:numRef>
          </c:val>
        </c:ser>
        <c:ser>
          <c:idx val="2"/>
          <c:order val="2"/>
          <c:tx>
            <c:strRef>
              <c:f>'Ac &amp; Ch. Morbidity'!$N$2</c:f>
              <c:strCache>
                <c:ptCount val="1"/>
                <c:pt idx="0">
                  <c:v>80+</c:v>
                </c:pt>
              </c:strCache>
            </c:strRef>
          </c:tx>
          <c:invertIfNegative val="0"/>
          <c:cat>
            <c:strRef>
              <c:f>'Ac &amp; Ch. Morbidity'!$K$3:$K$9</c:f>
              <c:strCache>
                <c:ptCount val="7"/>
                <c:pt idx="0">
                  <c:v>Current Good Health</c:v>
                </c:pt>
                <c:pt idx="1">
                  <c:v>Chronic Diseases</c:v>
                </c:pt>
                <c:pt idx="2">
                  <c:v>Average Disabilities </c:v>
                </c:pt>
                <c:pt idx="3">
                  <c:v>Average using Aids </c:v>
                </c:pt>
                <c:pt idx="4">
                  <c:v>Mean SUBI Score</c:v>
                </c:pt>
                <c:pt idx="5">
                  <c:v>Recall -5+ words </c:v>
                </c:pt>
                <c:pt idx="6">
                  <c:v>Any Risky Behaviour</c:v>
                </c:pt>
              </c:strCache>
            </c:strRef>
          </c:cat>
          <c:val>
            <c:numRef>
              <c:f>'Ac &amp; Ch. Morbidity'!$N$3:$N$9</c:f>
              <c:numCache>
                <c:formatCode>0</c:formatCode>
                <c:ptCount val="7"/>
                <c:pt idx="0">
                  <c:v>29.1</c:v>
                </c:pt>
                <c:pt idx="1">
                  <c:v>79.099999999999994</c:v>
                </c:pt>
                <c:pt idx="2">
                  <c:v>45.883333333333326</c:v>
                </c:pt>
                <c:pt idx="3">
                  <c:v>21.64</c:v>
                </c:pt>
                <c:pt idx="4">
                  <c:v>20.100000000000001</c:v>
                </c:pt>
                <c:pt idx="5">
                  <c:v>21.2</c:v>
                </c:pt>
                <c:pt idx="6">
                  <c:v>7.0666666666666664</c:v>
                </c:pt>
              </c:numCache>
            </c:numRef>
          </c:val>
        </c:ser>
        <c:dLbls>
          <c:showLegendKey val="0"/>
          <c:showVal val="0"/>
          <c:showCatName val="0"/>
          <c:showSerName val="0"/>
          <c:showPercent val="0"/>
          <c:showBubbleSize val="0"/>
        </c:dLbls>
        <c:gapWidth val="150"/>
        <c:axId val="39250944"/>
        <c:axId val="39682816"/>
      </c:barChart>
      <c:catAx>
        <c:axId val="39250944"/>
        <c:scaling>
          <c:orientation val="minMax"/>
        </c:scaling>
        <c:delete val="0"/>
        <c:axPos val="b"/>
        <c:majorTickMark val="none"/>
        <c:minorTickMark val="none"/>
        <c:tickLblPos val="nextTo"/>
        <c:crossAx val="39682816"/>
        <c:crosses val="autoZero"/>
        <c:auto val="1"/>
        <c:lblAlgn val="ctr"/>
        <c:lblOffset val="100"/>
        <c:noMultiLvlLbl val="0"/>
      </c:catAx>
      <c:valAx>
        <c:axId val="39682816"/>
        <c:scaling>
          <c:orientation val="minMax"/>
        </c:scaling>
        <c:delete val="0"/>
        <c:axPos val="l"/>
        <c:majorGridlines/>
        <c:title>
          <c:tx>
            <c:rich>
              <a:bodyPr/>
              <a:lstStyle/>
              <a:p>
                <a:pPr>
                  <a:defRPr sz="2000">
                    <a:solidFill>
                      <a:srgbClr val="C00000"/>
                    </a:solidFill>
                  </a:defRPr>
                </a:pPr>
                <a:r>
                  <a:rPr lang="en-US" sz="2000" dirty="0">
                    <a:solidFill>
                      <a:srgbClr val="C00000"/>
                    </a:solidFill>
                  </a:rPr>
                  <a:t>Proportion </a:t>
                </a:r>
                <a:r>
                  <a:rPr lang="en-US" sz="2000" dirty="0" smtClean="0">
                    <a:solidFill>
                      <a:srgbClr val="C00000"/>
                    </a:solidFill>
                  </a:rPr>
                  <a:t>of  Elderly</a:t>
                </a:r>
                <a:endParaRPr lang="en-US" sz="2000" dirty="0">
                  <a:solidFill>
                    <a:srgbClr val="C00000"/>
                  </a:solidFill>
                </a:endParaRPr>
              </a:p>
            </c:rich>
          </c:tx>
          <c:layout/>
          <c:overlay val="0"/>
        </c:title>
        <c:numFmt formatCode="0" sourceLinked="1"/>
        <c:majorTickMark val="none"/>
        <c:minorTickMark val="none"/>
        <c:tickLblPos val="nextTo"/>
        <c:txPr>
          <a:bodyPr/>
          <a:lstStyle/>
          <a:p>
            <a:pPr>
              <a:defRPr sz="1800"/>
            </a:pPr>
            <a:endParaRPr lang="en-US"/>
          </a:p>
        </c:txPr>
        <c:crossAx val="39250944"/>
        <c:crosses val="autoZero"/>
        <c:crossBetween val="between"/>
      </c:valAx>
      <c:dTable>
        <c:showHorzBorder val="1"/>
        <c:showVertBorder val="1"/>
        <c:showOutline val="1"/>
        <c:showKeys val="1"/>
        <c:txPr>
          <a:bodyPr/>
          <a:lstStyle/>
          <a:p>
            <a:pPr rtl="0">
              <a:defRPr sz="1800"/>
            </a:pPr>
            <a:endParaRPr lang="en-US"/>
          </a:p>
        </c:txPr>
      </c:dTable>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4471" cy="465232"/>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938734" y="0"/>
            <a:ext cx="3014471" cy="465232"/>
          </a:xfrm>
          <a:prstGeom prst="rect">
            <a:avLst/>
          </a:prstGeom>
        </p:spPr>
        <p:txBody>
          <a:bodyPr vert="horz" lIns="91440" tIns="45720" rIns="91440" bIns="45720" rtlCol="0"/>
          <a:lstStyle>
            <a:lvl1pPr algn="r">
              <a:defRPr sz="1200"/>
            </a:lvl1pPr>
          </a:lstStyle>
          <a:p>
            <a:fld id="{087F1B78-5211-4C4A-9AD8-0188640C248F}" type="datetimeFigureOut">
              <a:rPr lang="en-IN" smtClean="0"/>
              <a:t>04-09-2018</a:t>
            </a:fld>
            <a:endParaRPr lang="en-IN"/>
          </a:p>
        </p:txBody>
      </p:sp>
      <p:sp>
        <p:nvSpPr>
          <p:cNvPr id="4" name="Footer Placeholder 3"/>
          <p:cNvSpPr>
            <a:spLocks noGrp="1"/>
          </p:cNvSpPr>
          <p:nvPr>
            <p:ph type="ftr" sz="quarter" idx="2"/>
          </p:nvPr>
        </p:nvSpPr>
        <p:spPr>
          <a:xfrm>
            <a:off x="0" y="8842382"/>
            <a:ext cx="3014471" cy="465232"/>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p:cNvSpPr>
            <a:spLocks noGrp="1"/>
          </p:cNvSpPr>
          <p:nvPr>
            <p:ph type="sldNum" sz="quarter" idx="3"/>
          </p:nvPr>
        </p:nvSpPr>
        <p:spPr>
          <a:xfrm>
            <a:off x="3938734" y="8842382"/>
            <a:ext cx="3014471" cy="465232"/>
          </a:xfrm>
          <a:prstGeom prst="rect">
            <a:avLst/>
          </a:prstGeom>
        </p:spPr>
        <p:txBody>
          <a:bodyPr vert="horz" lIns="91440" tIns="45720" rIns="91440" bIns="45720" rtlCol="0" anchor="b"/>
          <a:lstStyle>
            <a:lvl1pPr algn="r">
              <a:defRPr sz="1200"/>
            </a:lvl1pPr>
          </a:lstStyle>
          <a:p>
            <a:fld id="{677FCBA8-E95A-4B2B-8B98-5233476D8195}" type="slidenum">
              <a:rPr lang="en-IN" smtClean="0"/>
              <a:t>‹#›</a:t>
            </a:fld>
            <a:endParaRPr lang="en-IN"/>
          </a:p>
        </p:txBody>
      </p:sp>
    </p:spTree>
    <p:extLst>
      <p:ext uri="{BB962C8B-B14F-4D97-AF65-F5344CB8AC3E}">
        <p14:creationId xmlns:p14="http://schemas.microsoft.com/office/powerpoint/2010/main" val="4704636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5455"/>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939466" y="0"/>
            <a:ext cx="3013763" cy="465455"/>
          </a:xfrm>
          <a:prstGeom prst="rect">
            <a:avLst/>
          </a:prstGeom>
        </p:spPr>
        <p:txBody>
          <a:bodyPr vert="horz" lIns="91440" tIns="45720" rIns="91440" bIns="45720" rtlCol="0"/>
          <a:lstStyle>
            <a:lvl1pPr algn="r">
              <a:defRPr sz="1200"/>
            </a:lvl1pPr>
          </a:lstStyle>
          <a:p>
            <a:fld id="{C4034860-C7C0-4C0A-A9FB-47C306AF3478}" type="datetimeFigureOut">
              <a:rPr lang="en-IN" smtClean="0"/>
              <a:pPr/>
              <a:t>04-09-2018</a:t>
            </a:fld>
            <a:endParaRPr lang="en-IN"/>
          </a:p>
        </p:txBody>
      </p:sp>
      <p:sp>
        <p:nvSpPr>
          <p:cNvPr id="4" name="Slide Image Placeholder 3"/>
          <p:cNvSpPr>
            <a:spLocks noGrp="1" noRot="1" noChangeAspect="1"/>
          </p:cNvSpPr>
          <p:nvPr>
            <p:ph type="sldImg" idx="2"/>
          </p:nvPr>
        </p:nvSpPr>
        <p:spPr>
          <a:xfrm>
            <a:off x="1150938" y="698500"/>
            <a:ext cx="4652962" cy="3489325"/>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95485" y="4421823"/>
            <a:ext cx="5563870" cy="418909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842030"/>
            <a:ext cx="3013763" cy="465455"/>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939466" y="8842030"/>
            <a:ext cx="3013763" cy="465455"/>
          </a:xfrm>
          <a:prstGeom prst="rect">
            <a:avLst/>
          </a:prstGeom>
        </p:spPr>
        <p:txBody>
          <a:bodyPr vert="horz" lIns="91440" tIns="45720" rIns="91440" bIns="45720" rtlCol="0" anchor="b"/>
          <a:lstStyle>
            <a:lvl1pPr algn="r">
              <a:defRPr sz="1200"/>
            </a:lvl1pPr>
          </a:lstStyle>
          <a:p>
            <a:fld id="{8C6E199A-A840-4B5D-BDB0-2A6C2C6139CD}" type="slidenum">
              <a:rPr lang="en-IN" smtClean="0"/>
              <a:pPr/>
              <a:t>‹#›</a:t>
            </a:fld>
            <a:endParaRPr lang="en-IN"/>
          </a:p>
        </p:txBody>
      </p:sp>
    </p:spTree>
    <p:extLst>
      <p:ext uri="{BB962C8B-B14F-4D97-AF65-F5344CB8AC3E}">
        <p14:creationId xmlns:p14="http://schemas.microsoft.com/office/powerpoint/2010/main" val="24490028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AA1B16CB-2C97-4D6D-A89C-E267FD7B3F3D}" type="slidenum">
              <a:rPr lang="en-US" smtClean="0"/>
              <a:pPr/>
              <a:t>2</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CD4736CC-0D2C-4C9A-BA55-08D74C7A9765}" type="slidenum">
              <a:rPr lang="en-US" smtClean="0"/>
              <a:pPr eaLnBrk="1" hangingPunct="1"/>
              <a:t>7</a:t>
            </a:fld>
            <a:endParaRPr lang="en-US" smtClean="0"/>
          </a:p>
        </p:txBody>
      </p:sp>
      <p:sp>
        <p:nvSpPr>
          <p:cNvPr id="245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60CAB7D-4356-44EA-90BF-A41E5C6ED729}" type="slidenum">
              <a:rPr lang="en-US" altLang="en-US" smtClean="0"/>
              <a:pPr eaLnBrk="1" hangingPunct="1"/>
              <a:t>15</a:t>
            </a:fld>
            <a:endParaRPr lang="en-US" altLang="en-US" smtClean="0"/>
          </a:p>
        </p:txBody>
      </p:sp>
      <p:sp>
        <p:nvSpPr>
          <p:cNvPr id="389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36CD2585-C066-4DDD-8856-005DD819BF37}" type="datetimeFigureOut">
              <a:rPr lang="en-IN" smtClean="0"/>
              <a:pPr/>
              <a:t>04-09-2018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79B012B-1045-4AC4-95E2-D75D3FAF6623}" type="slidenum">
              <a:rPr lang="en-IN" smtClean="0"/>
              <a:pPr/>
              <a:t>‹#›</a:t>
            </a:fld>
            <a:endParaRPr lang="en-IN"/>
          </a:p>
        </p:txBody>
      </p:sp>
    </p:spTree>
    <p:extLst>
      <p:ext uri="{BB962C8B-B14F-4D97-AF65-F5344CB8AC3E}">
        <p14:creationId xmlns:p14="http://schemas.microsoft.com/office/powerpoint/2010/main" val="2320005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36CD2585-C066-4DDD-8856-005DD819BF37}" type="datetimeFigureOut">
              <a:rPr lang="en-IN" smtClean="0"/>
              <a:pPr/>
              <a:t>04-09-2018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79B012B-1045-4AC4-95E2-D75D3FAF6623}" type="slidenum">
              <a:rPr lang="en-IN" smtClean="0"/>
              <a:pPr/>
              <a:t>‹#›</a:t>
            </a:fld>
            <a:endParaRPr lang="en-IN"/>
          </a:p>
        </p:txBody>
      </p:sp>
    </p:spTree>
    <p:extLst>
      <p:ext uri="{BB962C8B-B14F-4D97-AF65-F5344CB8AC3E}">
        <p14:creationId xmlns:p14="http://schemas.microsoft.com/office/powerpoint/2010/main" val="1876409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36CD2585-C066-4DDD-8856-005DD819BF37}" type="datetimeFigureOut">
              <a:rPr lang="en-IN" smtClean="0"/>
              <a:pPr/>
              <a:t>04-09-2018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79B012B-1045-4AC4-95E2-D75D3FAF6623}" type="slidenum">
              <a:rPr lang="en-IN" smtClean="0"/>
              <a:pPr/>
              <a:t>‹#›</a:t>
            </a:fld>
            <a:endParaRPr lang="en-IN"/>
          </a:p>
        </p:txBody>
      </p:sp>
    </p:spTree>
    <p:extLst>
      <p:ext uri="{BB962C8B-B14F-4D97-AF65-F5344CB8AC3E}">
        <p14:creationId xmlns:p14="http://schemas.microsoft.com/office/powerpoint/2010/main" val="37117108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N"/>
          </a:p>
        </p:txBody>
      </p:sp>
      <p:sp>
        <p:nvSpPr>
          <p:cNvPr id="3" name="Table Placeholder 2"/>
          <p:cNvSpPr>
            <a:spLocks noGrp="1"/>
          </p:cNvSpPr>
          <p:nvPr>
            <p:ph type="tbl" idx="1"/>
          </p:nvPr>
        </p:nvSpPr>
        <p:spPr>
          <a:xfrm>
            <a:off x="457200" y="1600200"/>
            <a:ext cx="8229600" cy="4525963"/>
          </a:xfrm>
        </p:spPr>
        <p:txBody>
          <a:bodyPr>
            <a:normAutofit/>
          </a:bodyPr>
          <a:lstStyle/>
          <a:p>
            <a:pPr lvl="0"/>
            <a:endParaRPr lang="en-IN" noProof="0"/>
          </a:p>
        </p:txBody>
      </p:sp>
      <p:sp>
        <p:nvSpPr>
          <p:cNvPr id="4" name="Date Placeholder 3"/>
          <p:cNvSpPr>
            <a:spLocks noGrp="1"/>
          </p:cNvSpPr>
          <p:nvPr>
            <p:ph type="dt" sz="half" idx="10"/>
          </p:nvPr>
        </p:nvSpPr>
        <p:spPr>
          <a:xfrm>
            <a:off x="457200" y="6245225"/>
            <a:ext cx="2133600" cy="476250"/>
          </a:xfrm>
        </p:spPr>
        <p:txBody>
          <a:bodyPr/>
          <a:lstStyle>
            <a:lvl1pPr>
              <a:defRPr b="1">
                <a:solidFill>
                  <a:schemeClr val="tx1"/>
                </a:solidFill>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b="1">
                <a:solidFill>
                  <a:schemeClr val="tx1"/>
                </a:solidFill>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b="1">
                <a:solidFill>
                  <a:schemeClr val="tx1"/>
                </a:solidFill>
              </a:defRPr>
            </a:lvl1pPr>
          </a:lstStyle>
          <a:p>
            <a:pPr>
              <a:defRPr/>
            </a:pPr>
            <a:fld id="{C60E2A8F-D3BB-4DEB-A85B-FC413705B731}" type="slidenum">
              <a:rPr lang="en-US"/>
              <a:pPr>
                <a:defRPr/>
              </a:pPr>
              <a:t>‹#›</a:t>
            </a:fld>
            <a:endParaRPr lang="en-US"/>
          </a:p>
        </p:txBody>
      </p:sp>
    </p:spTree>
    <p:extLst>
      <p:ext uri="{BB962C8B-B14F-4D97-AF65-F5344CB8AC3E}">
        <p14:creationId xmlns:p14="http://schemas.microsoft.com/office/powerpoint/2010/main" val="1544686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36CD2585-C066-4DDD-8856-005DD819BF37}" type="datetimeFigureOut">
              <a:rPr lang="en-IN" smtClean="0"/>
              <a:pPr/>
              <a:t>04-09-2018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79B012B-1045-4AC4-95E2-D75D3FAF6623}" type="slidenum">
              <a:rPr lang="en-IN" smtClean="0"/>
              <a:pPr/>
              <a:t>‹#›</a:t>
            </a:fld>
            <a:endParaRPr lang="en-IN"/>
          </a:p>
        </p:txBody>
      </p:sp>
    </p:spTree>
    <p:extLst>
      <p:ext uri="{BB962C8B-B14F-4D97-AF65-F5344CB8AC3E}">
        <p14:creationId xmlns:p14="http://schemas.microsoft.com/office/powerpoint/2010/main" val="11639421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6CD2585-C066-4DDD-8856-005DD819BF37}" type="datetimeFigureOut">
              <a:rPr lang="en-IN" smtClean="0"/>
              <a:pPr/>
              <a:t>04-09-2018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79B012B-1045-4AC4-95E2-D75D3FAF6623}" type="slidenum">
              <a:rPr lang="en-IN" smtClean="0"/>
              <a:pPr/>
              <a:t>‹#›</a:t>
            </a:fld>
            <a:endParaRPr lang="en-IN"/>
          </a:p>
        </p:txBody>
      </p:sp>
    </p:spTree>
    <p:extLst>
      <p:ext uri="{BB962C8B-B14F-4D97-AF65-F5344CB8AC3E}">
        <p14:creationId xmlns:p14="http://schemas.microsoft.com/office/powerpoint/2010/main" val="3704093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36CD2585-C066-4DDD-8856-005DD819BF37}" type="datetimeFigureOut">
              <a:rPr lang="en-IN" smtClean="0"/>
              <a:pPr/>
              <a:t>04-09-2018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79B012B-1045-4AC4-95E2-D75D3FAF6623}" type="slidenum">
              <a:rPr lang="en-IN" smtClean="0"/>
              <a:pPr/>
              <a:t>‹#›</a:t>
            </a:fld>
            <a:endParaRPr lang="en-IN"/>
          </a:p>
        </p:txBody>
      </p:sp>
    </p:spTree>
    <p:extLst>
      <p:ext uri="{BB962C8B-B14F-4D97-AF65-F5344CB8AC3E}">
        <p14:creationId xmlns:p14="http://schemas.microsoft.com/office/powerpoint/2010/main" val="1814170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36CD2585-C066-4DDD-8856-005DD819BF37}" type="datetimeFigureOut">
              <a:rPr lang="en-IN" smtClean="0"/>
              <a:pPr/>
              <a:t>04-09-2018</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C79B012B-1045-4AC4-95E2-D75D3FAF6623}" type="slidenum">
              <a:rPr lang="en-IN" smtClean="0"/>
              <a:pPr/>
              <a:t>‹#›</a:t>
            </a:fld>
            <a:endParaRPr lang="en-IN"/>
          </a:p>
        </p:txBody>
      </p:sp>
    </p:spTree>
    <p:extLst>
      <p:ext uri="{BB962C8B-B14F-4D97-AF65-F5344CB8AC3E}">
        <p14:creationId xmlns:p14="http://schemas.microsoft.com/office/powerpoint/2010/main" val="1676897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36CD2585-C066-4DDD-8856-005DD819BF37}" type="datetimeFigureOut">
              <a:rPr lang="en-IN" smtClean="0"/>
              <a:pPr/>
              <a:t>04-09-2018</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C79B012B-1045-4AC4-95E2-D75D3FAF6623}" type="slidenum">
              <a:rPr lang="en-IN" smtClean="0"/>
              <a:pPr/>
              <a:t>‹#›</a:t>
            </a:fld>
            <a:endParaRPr lang="en-IN"/>
          </a:p>
        </p:txBody>
      </p:sp>
    </p:spTree>
    <p:extLst>
      <p:ext uri="{BB962C8B-B14F-4D97-AF65-F5344CB8AC3E}">
        <p14:creationId xmlns:p14="http://schemas.microsoft.com/office/powerpoint/2010/main" val="40447563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CD2585-C066-4DDD-8856-005DD819BF37}" type="datetimeFigureOut">
              <a:rPr lang="en-IN" smtClean="0"/>
              <a:pPr/>
              <a:t>04-09-2018</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C79B012B-1045-4AC4-95E2-D75D3FAF6623}" type="slidenum">
              <a:rPr lang="en-IN" smtClean="0"/>
              <a:pPr/>
              <a:t>‹#›</a:t>
            </a:fld>
            <a:endParaRPr lang="en-IN"/>
          </a:p>
        </p:txBody>
      </p:sp>
    </p:spTree>
    <p:extLst>
      <p:ext uri="{BB962C8B-B14F-4D97-AF65-F5344CB8AC3E}">
        <p14:creationId xmlns:p14="http://schemas.microsoft.com/office/powerpoint/2010/main" val="1832887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CD2585-C066-4DDD-8856-005DD819BF37}" type="datetimeFigureOut">
              <a:rPr lang="en-IN" smtClean="0"/>
              <a:pPr/>
              <a:t>04-09-2018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79B012B-1045-4AC4-95E2-D75D3FAF6623}" type="slidenum">
              <a:rPr lang="en-IN" smtClean="0"/>
              <a:pPr/>
              <a:t>‹#›</a:t>
            </a:fld>
            <a:endParaRPr lang="en-IN"/>
          </a:p>
        </p:txBody>
      </p:sp>
    </p:spTree>
    <p:extLst>
      <p:ext uri="{BB962C8B-B14F-4D97-AF65-F5344CB8AC3E}">
        <p14:creationId xmlns:p14="http://schemas.microsoft.com/office/powerpoint/2010/main" val="2351865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CD2585-C066-4DDD-8856-005DD819BF37}" type="datetimeFigureOut">
              <a:rPr lang="en-IN" smtClean="0"/>
              <a:pPr/>
              <a:t>04-09-2018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79B012B-1045-4AC4-95E2-D75D3FAF6623}" type="slidenum">
              <a:rPr lang="en-IN" smtClean="0"/>
              <a:pPr/>
              <a:t>‹#›</a:t>
            </a:fld>
            <a:endParaRPr lang="en-IN"/>
          </a:p>
        </p:txBody>
      </p:sp>
    </p:spTree>
    <p:extLst>
      <p:ext uri="{BB962C8B-B14F-4D97-AF65-F5344CB8AC3E}">
        <p14:creationId xmlns:p14="http://schemas.microsoft.com/office/powerpoint/2010/main" val="2147419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CD2585-C066-4DDD-8856-005DD819BF37}" type="datetimeFigureOut">
              <a:rPr lang="en-IN" smtClean="0"/>
              <a:pPr/>
              <a:t>04-09-2018</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9B012B-1045-4AC4-95E2-D75D3FAF6623}" type="slidenum">
              <a:rPr lang="en-IN" smtClean="0"/>
              <a:pPr/>
              <a:t>‹#›</a:t>
            </a:fld>
            <a:endParaRPr lang="en-IN"/>
          </a:p>
        </p:txBody>
      </p:sp>
    </p:spTree>
    <p:extLst>
      <p:ext uri="{BB962C8B-B14F-4D97-AF65-F5344CB8AC3E}">
        <p14:creationId xmlns:p14="http://schemas.microsoft.com/office/powerpoint/2010/main" val="3517195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56462099"/>
              </p:ext>
            </p:extLst>
          </p:nvPr>
        </p:nvGraphicFramePr>
        <p:xfrm>
          <a:off x="457200" y="404664"/>
          <a:ext cx="8229600" cy="6192688"/>
        </p:xfrm>
        <a:graphic>
          <a:graphicData uri="http://schemas.openxmlformats.org/drawingml/2006/table">
            <a:tbl>
              <a:tblPr firstRow="1" bandRow="1">
                <a:tableStyleId>{5C22544A-7EE6-4342-B048-85BDC9FD1C3A}</a:tableStyleId>
              </a:tblPr>
              <a:tblGrid>
                <a:gridCol w="3394720"/>
                <a:gridCol w="4834880"/>
              </a:tblGrid>
              <a:tr h="2994768">
                <a:tc>
                  <a:txBody>
                    <a:bodyPr/>
                    <a:lstStyle/>
                    <a:p>
                      <a:endParaRPr lang="en-IN" dirty="0"/>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4000" b="1" u="none" strike="noStrike" dirty="0" smtClean="0">
                          <a:solidFill>
                            <a:srgbClr val="C00000"/>
                          </a:solidFill>
                          <a:effectLst/>
                        </a:rPr>
                        <a:t>National Programme for Health Care of Elderly </a:t>
                      </a:r>
                      <a:endParaRPr lang="en-IN" sz="4000" b="1" i="0" u="none" strike="noStrike" dirty="0" smtClean="0">
                        <a:solidFill>
                          <a:srgbClr val="C00000"/>
                        </a:solidFill>
                        <a:effectLst/>
                        <a:latin typeface="+mn-lt"/>
                      </a:endParaRPr>
                    </a:p>
                    <a:p>
                      <a:pPr algn="ctr"/>
                      <a:endParaRPr lang="en-IN" sz="4000" dirty="0"/>
                    </a:p>
                  </a:txBody>
                  <a:tcPr>
                    <a:solidFill>
                      <a:schemeClr val="bg1"/>
                    </a:solidFill>
                  </a:tcPr>
                </a:tc>
              </a:tr>
              <a:tr h="3197920">
                <a:tc gridSpan="2">
                  <a:txBody>
                    <a:bodyPr/>
                    <a:lstStyle/>
                    <a:p>
                      <a:pPr marL="0" indent="0" algn="ctr">
                        <a:buNone/>
                      </a:pPr>
                      <a:endParaRPr lang="en-IN" sz="3600" b="1" dirty="0" smtClean="0">
                        <a:solidFill>
                          <a:srgbClr val="C00000"/>
                        </a:solidFill>
                      </a:endParaRPr>
                    </a:p>
                    <a:p>
                      <a:pPr marL="0" indent="0" algn="ctr">
                        <a:buNone/>
                      </a:pPr>
                      <a:r>
                        <a:rPr lang="en-IN" sz="3600" b="1" dirty="0" smtClean="0">
                          <a:solidFill>
                            <a:srgbClr val="C00000"/>
                          </a:solidFill>
                        </a:rPr>
                        <a:t>Briefing </a:t>
                      </a:r>
                      <a:r>
                        <a:rPr lang="en-IN" sz="3600" b="1" dirty="0" smtClean="0">
                          <a:solidFill>
                            <a:srgbClr val="C00000"/>
                          </a:solidFill>
                        </a:rPr>
                        <a:t>Common Review Mission</a:t>
                      </a:r>
                      <a:endParaRPr lang="en-IN" sz="3600" b="1" dirty="0" smtClean="0">
                        <a:solidFill>
                          <a:srgbClr val="C00000"/>
                        </a:solidFill>
                      </a:endParaRPr>
                    </a:p>
                    <a:p>
                      <a:pPr marL="0" indent="0" algn="ctr">
                        <a:buNone/>
                      </a:pPr>
                      <a:r>
                        <a:rPr lang="en-IN" sz="3600" b="1" dirty="0" smtClean="0">
                          <a:solidFill>
                            <a:srgbClr val="C00000"/>
                          </a:solidFill>
                        </a:rPr>
                        <a:t>Ministry of Health &amp;FW</a:t>
                      </a:r>
                    </a:p>
                    <a:p>
                      <a:pPr marL="0" indent="0" algn="ctr">
                        <a:buNone/>
                      </a:pPr>
                      <a:endParaRPr lang="en-IN" sz="3600" b="1" dirty="0" smtClean="0">
                        <a:solidFill>
                          <a:srgbClr val="C00000"/>
                        </a:solidFill>
                      </a:endParaRPr>
                    </a:p>
                    <a:p>
                      <a:pPr marL="0" indent="0" algn="ctr">
                        <a:buNone/>
                      </a:pPr>
                      <a:r>
                        <a:rPr lang="en-IN" sz="3600" b="1" dirty="0" smtClean="0">
                          <a:solidFill>
                            <a:srgbClr val="C00000"/>
                          </a:solidFill>
                        </a:rPr>
                        <a:t>04</a:t>
                      </a:r>
                      <a:r>
                        <a:rPr lang="en-IN" sz="3600" b="1" baseline="30000" dirty="0" smtClean="0">
                          <a:solidFill>
                            <a:srgbClr val="C00000"/>
                          </a:solidFill>
                        </a:rPr>
                        <a:t>th</a:t>
                      </a:r>
                      <a:r>
                        <a:rPr lang="en-IN" sz="3600" b="1" dirty="0" smtClean="0">
                          <a:solidFill>
                            <a:srgbClr val="C00000"/>
                          </a:solidFill>
                        </a:rPr>
                        <a:t>  September 2018 </a:t>
                      </a:r>
                      <a:endParaRPr lang="en-IN" sz="3600" b="1" dirty="0" smtClean="0">
                        <a:solidFill>
                          <a:srgbClr val="C00000"/>
                        </a:solidFill>
                      </a:endParaRPr>
                    </a:p>
                  </a:txBody>
                  <a:tcPr>
                    <a:solidFill>
                      <a:schemeClr val="bg1"/>
                    </a:solidFill>
                  </a:tcPr>
                </a:tc>
                <a:tc hMerge="1">
                  <a:txBody>
                    <a:bodyPr/>
                    <a:lstStyle/>
                    <a:p>
                      <a:endParaRPr lang="en-IN" dirty="0"/>
                    </a:p>
                  </a:txBody>
                  <a:tcPr>
                    <a:solidFill>
                      <a:schemeClr val="bg1"/>
                    </a:solidFill>
                  </a:tcPr>
                </a:tc>
              </a:tr>
            </a:tbl>
          </a:graphicData>
        </a:graphic>
      </p:graphicFrame>
      <p:pic>
        <p:nvPicPr>
          <p:cNvPr id="5" name="Picture 4" descr="NPHCE_enlig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04664"/>
            <a:ext cx="2954338"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42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p:cNvSpPr>
          <p:nvPr>
            <p:ph type="title"/>
          </p:nvPr>
        </p:nvSpPr>
        <p:spPr/>
        <p:txBody>
          <a:bodyPr>
            <a:normAutofit/>
          </a:bodyPr>
          <a:lstStyle/>
          <a:p>
            <a:r>
              <a:rPr lang="en-US" sz="4000" dirty="0" smtClean="0">
                <a:solidFill>
                  <a:srgbClr val="C00000"/>
                </a:solidFill>
                <a:effectLst/>
              </a:rPr>
              <a:t>Activities at State &amp; Central Level</a:t>
            </a:r>
          </a:p>
        </p:txBody>
      </p:sp>
      <p:sp>
        <p:nvSpPr>
          <p:cNvPr id="50179" name="Rectangle 3"/>
          <p:cNvSpPr>
            <a:spLocks noGrp="1"/>
          </p:cNvSpPr>
          <p:nvPr>
            <p:ph idx="1"/>
          </p:nvPr>
        </p:nvSpPr>
        <p:spPr/>
        <p:txBody>
          <a:bodyPr>
            <a:normAutofit fontScale="92500" lnSpcReduction="20000"/>
          </a:bodyPr>
          <a:lstStyle/>
          <a:p>
            <a:r>
              <a:rPr lang="en-US" dirty="0">
                <a:solidFill>
                  <a:srgbClr val="C00000"/>
                </a:solidFill>
              </a:rPr>
              <a:t>Central level:</a:t>
            </a:r>
          </a:p>
          <a:p>
            <a:pPr lvl="1"/>
            <a:r>
              <a:rPr lang="en-US" dirty="0"/>
              <a:t>Selection of State s and districts</a:t>
            </a:r>
          </a:p>
          <a:p>
            <a:pPr lvl="1"/>
            <a:r>
              <a:rPr lang="en-US" dirty="0"/>
              <a:t>Information, Education &amp; Communications</a:t>
            </a:r>
          </a:p>
          <a:p>
            <a:pPr lvl="1"/>
            <a:r>
              <a:rPr lang="en-US" dirty="0"/>
              <a:t>Support to Regional Centers</a:t>
            </a:r>
          </a:p>
          <a:p>
            <a:pPr lvl="1"/>
            <a:r>
              <a:rPr lang="en-US" dirty="0" err="1" smtClean="0"/>
              <a:t>Delopment</a:t>
            </a:r>
            <a:r>
              <a:rPr lang="en-US" dirty="0" smtClean="0"/>
              <a:t> of Training Material </a:t>
            </a:r>
            <a:endParaRPr lang="en-US" dirty="0"/>
          </a:p>
          <a:p>
            <a:pPr lvl="1"/>
            <a:r>
              <a:rPr lang="en-US" dirty="0"/>
              <a:t>Monitoring, supervision and research </a:t>
            </a:r>
          </a:p>
          <a:p>
            <a:r>
              <a:rPr lang="en-US" dirty="0" smtClean="0">
                <a:solidFill>
                  <a:srgbClr val="C00000"/>
                </a:solidFill>
              </a:rPr>
              <a:t>State Level</a:t>
            </a:r>
          </a:p>
          <a:p>
            <a:pPr lvl="1"/>
            <a:r>
              <a:rPr lang="en-US" dirty="0" smtClean="0"/>
              <a:t>Community Awareness</a:t>
            </a:r>
          </a:p>
          <a:p>
            <a:pPr lvl="1"/>
            <a:r>
              <a:rPr lang="en-US" dirty="0" smtClean="0"/>
              <a:t>Planning, Monitoring, Supervision &amp;Reporting </a:t>
            </a:r>
          </a:p>
          <a:p>
            <a:pPr lvl="1"/>
            <a:r>
              <a:rPr lang="en-US" dirty="0" smtClean="0"/>
              <a:t>Training of Human Resources</a:t>
            </a:r>
          </a:p>
          <a:p>
            <a:pPr lvl="1"/>
            <a:r>
              <a:rPr lang="en-US" dirty="0" smtClean="0"/>
              <a:t>Financial management</a:t>
            </a:r>
          </a:p>
        </p:txBody>
      </p:sp>
    </p:spTree>
    <p:extLst>
      <p:ext uri="{BB962C8B-B14F-4D97-AF65-F5344CB8AC3E}">
        <p14:creationId xmlns:p14="http://schemas.microsoft.com/office/powerpoint/2010/main" val="15273911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76200" y="228600"/>
            <a:ext cx="8610600" cy="608112"/>
          </a:xfrm>
        </p:spPr>
        <p:txBody>
          <a:bodyPr>
            <a:normAutofit fontScale="90000"/>
          </a:bodyPr>
          <a:lstStyle/>
          <a:p>
            <a:r>
              <a:rPr lang="en-US" altLang="en-US" dirty="0" smtClean="0">
                <a:solidFill>
                  <a:srgbClr val="C00000"/>
                </a:solidFill>
                <a:effectLst/>
              </a:rPr>
              <a:t>District and Sub-District Level Activities</a:t>
            </a:r>
            <a:r>
              <a:rPr lang="en-US" altLang="en-US" b="1" dirty="0" smtClean="0">
                <a:solidFill>
                  <a:srgbClr val="C00000"/>
                </a:solidFill>
                <a:effectLst/>
              </a:rPr>
              <a:t> </a:t>
            </a:r>
            <a:endParaRPr lang="en-US" altLang="en-US" dirty="0" smtClean="0">
              <a:solidFill>
                <a:srgbClr val="C00000"/>
              </a:solidFill>
              <a:effectLst/>
            </a:endParaRPr>
          </a:p>
        </p:txBody>
      </p:sp>
      <p:sp>
        <p:nvSpPr>
          <p:cNvPr id="33795" name="Rectangle 3"/>
          <p:cNvSpPr>
            <a:spLocks noGrp="1"/>
          </p:cNvSpPr>
          <p:nvPr>
            <p:ph idx="1"/>
          </p:nvPr>
        </p:nvSpPr>
        <p:spPr>
          <a:xfrm>
            <a:off x="107504" y="908720"/>
            <a:ext cx="8928992" cy="5832648"/>
          </a:xfrm>
        </p:spPr>
        <p:txBody>
          <a:bodyPr>
            <a:normAutofit fontScale="62500" lnSpcReduction="20000"/>
          </a:bodyPr>
          <a:lstStyle/>
          <a:p>
            <a:pPr>
              <a:lnSpc>
                <a:spcPct val="80000"/>
              </a:lnSpc>
            </a:pPr>
            <a:r>
              <a:rPr lang="en-US" sz="2900" b="1" dirty="0">
                <a:solidFill>
                  <a:srgbClr val="C00000"/>
                </a:solidFill>
              </a:rPr>
              <a:t>Sub Centre: </a:t>
            </a:r>
          </a:p>
          <a:p>
            <a:pPr lvl="1">
              <a:lnSpc>
                <a:spcPct val="120000"/>
              </a:lnSpc>
            </a:pPr>
            <a:r>
              <a:rPr lang="en-US" sz="2600" dirty="0"/>
              <a:t>H</a:t>
            </a:r>
            <a:r>
              <a:rPr lang="en-US" sz="2600" u="sng" dirty="0"/>
              <a:t>ome based care to bedridden </a:t>
            </a:r>
            <a:r>
              <a:rPr lang="en-US" sz="2600" dirty="0"/>
              <a:t>elderly persons and </a:t>
            </a:r>
            <a:r>
              <a:rPr lang="en-US" sz="2600" u="sng" dirty="0"/>
              <a:t>training to family care providers </a:t>
            </a:r>
            <a:r>
              <a:rPr lang="en-US" sz="2600" dirty="0"/>
              <a:t>in looking after the disabled elderly persons. </a:t>
            </a:r>
            <a:r>
              <a:rPr lang="en-US" sz="2600" u="sng" dirty="0"/>
              <a:t>Health Education</a:t>
            </a:r>
            <a:r>
              <a:rPr lang="en-US" sz="2600" dirty="0"/>
              <a:t> related to healthy ageing, environmental modifications, nutritional requirements, life styles and </a:t>
            </a:r>
            <a:r>
              <a:rPr lang="en-US" sz="2600" dirty="0" err="1"/>
              <a:t>behavioural</a:t>
            </a:r>
            <a:r>
              <a:rPr lang="en-US" sz="2600" dirty="0"/>
              <a:t> changes.</a:t>
            </a:r>
          </a:p>
          <a:p>
            <a:pPr marL="0" indent="0">
              <a:lnSpc>
                <a:spcPct val="80000"/>
              </a:lnSpc>
              <a:buNone/>
            </a:pPr>
            <a:endParaRPr lang="en-US" sz="2600" b="1" dirty="0"/>
          </a:p>
          <a:p>
            <a:pPr>
              <a:lnSpc>
                <a:spcPct val="80000"/>
              </a:lnSpc>
            </a:pPr>
            <a:r>
              <a:rPr lang="en-US" sz="2900" b="1" dirty="0">
                <a:solidFill>
                  <a:srgbClr val="C00000"/>
                </a:solidFill>
              </a:rPr>
              <a:t>Primary Health Centre</a:t>
            </a:r>
            <a:r>
              <a:rPr lang="en-US" sz="2900" b="1" dirty="0">
                <a:solidFill>
                  <a:srgbClr val="FF0000"/>
                </a:solidFill>
              </a:rPr>
              <a:t>:</a:t>
            </a:r>
          </a:p>
          <a:p>
            <a:pPr lvl="1">
              <a:lnSpc>
                <a:spcPct val="120000"/>
              </a:lnSpc>
            </a:pPr>
            <a:r>
              <a:rPr lang="en-US" sz="2600" dirty="0"/>
              <a:t>A </a:t>
            </a:r>
            <a:r>
              <a:rPr lang="en-US" sz="2600" u="sng" dirty="0"/>
              <a:t>weekly geriatric clinic </a:t>
            </a:r>
            <a:r>
              <a:rPr lang="en-US" sz="2600" dirty="0"/>
              <a:t>by trained Medical Officer, conducting health assessment of the elderly persons relating to vision, joints, hearing, chest, BP and simple investigations including blood sugar, etc. </a:t>
            </a:r>
          </a:p>
          <a:p>
            <a:pPr>
              <a:lnSpc>
                <a:spcPct val="80000"/>
              </a:lnSpc>
            </a:pPr>
            <a:endParaRPr lang="en-US" sz="2600" b="1" dirty="0"/>
          </a:p>
          <a:p>
            <a:pPr>
              <a:lnSpc>
                <a:spcPct val="80000"/>
              </a:lnSpc>
            </a:pPr>
            <a:r>
              <a:rPr lang="en-US" sz="2900" b="1" dirty="0">
                <a:solidFill>
                  <a:srgbClr val="C00000"/>
                </a:solidFill>
              </a:rPr>
              <a:t>Community Health Centre</a:t>
            </a:r>
          </a:p>
          <a:p>
            <a:pPr lvl="1">
              <a:lnSpc>
                <a:spcPct val="120000"/>
              </a:lnSpc>
            </a:pPr>
            <a:r>
              <a:rPr lang="en-US" sz="2600" u="sng" dirty="0"/>
              <a:t>Biweekly Geriatric Clinic</a:t>
            </a:r>
            <a:r>
              <a:rPr lang="en-US" sz="2600" dirty="0"/>
              <a:t> and </a:t>
            </a:r>
            <a:r>
              <a:rPr lang="en-US" sz="2600" u="sng" dirty="0"/>
              <a:t>Rehabilitation Services through</a:t>
            </a:r>
            <a:r>
              <a:rPr lang="en-US" sz="2600" dirty="0"/>
              <a:t> Physiotherapist/Rehabilitation worker will be provided at CHC. </a:t>
            </a:r>
          </a:p>
          <a:p>
            <a:pPr lvl="1">
              <a:lnSpc>
                <a:spcPct val="120000"/>
              </a:lnSpc>
            </a:pPr>
            <a:r>
              <a:rPr lang="en-US" sz="2600" u="sng" dirty="0"/>
              <a:t>Organizing Domiciliary visits</a:t>
            </a:r>
            <a:r>
              <a:rPr lang="en-US" sz="2600" dirty="0"/>
              <a:t> by the rehabilitation worker for bed-ridden elderly and counseling to family members for care such patients. </a:t>
            </a:r>
            <a:r>
              <a:rPr lang="en-US" sz="2600" u="sng" dirty="0"/>
              <a:t>Referral</a:t>
            </a:r>
            <a:r>
              <a:rPr lang="en-US" sz="2600" dirty="0"/>
              <a:t> for further investigations and treatment to District Hospitals as per need.</a:t>
            </a:r>
          </a:p>
          <a:p>
            <a:pPr>
              <a:lnSpc>
                <a:spcPct val="80000"/>
              </a:lnSpc>
            </a:pPr>
            <a:endParaRPr lang="en-US" sz="2600" b="1" dirty="0"/>
          </a:p>
          <a:p>
            <a:pPr>
              <a:lnSpc>
                <a:spcPct val="120000"/>
              </a:lnSpc>
            </a:pPr>
            <a:r>
              <a:rPr lang="en-US" sz="2900" b="1" dirty="0">
                <a:solidFill>
                  <a:srgbClr val="C00000"/>
                </a:solidFill>
              </a:rPr>
              <a:t>District Hospital</a:t>
            </a:r>
          </a:p>
          <a:p>
            <a:pPr lvl="1">
              <a:lnSpc>
                <a:spcPct val="120000"/>
              </a:lnSpc>
            </a:pPr>
            <a:r>
              <a:rPr lang="en-US" sz="2600" u="sng" dirty="0"/>
              <a:t>Dedicated OPD services</a:t>
            </a:r>
            <a:r>
              <a:rPr lang="en-US" sz="2600" dirty="0"/>
              <a:t>, and </a:t>
            </a:r>
            <a:r>
              <a:rPr lang="en-US" sz="2600" u="sng" dirty="0"/>
              <a:t>Indoor admissions </a:t>
            </a:r>
            <a:r>
              <a:rPr lang="en-US" sz="2600" dirty="0"/>
              <a:t>in Geriatric Ward (10-bedded) to the Elderly. </a:t>
            </a:r>
          </a:p>
          <a:p>
            <a:pPr lvl="1">
              <a:lnSpc>
                <a:spcPct val="120000"/>
              </a:lnSpc>
            </a:pPr>
            <a:r>
              <a:rPr lang="en-US" sz="2600" dirty="0"/>
              <a:t>Laboratory investigations and provision of medicines for geriatric health problems</a:t>
            </a:r>
          </a:p>
          <a:p>
            <a:pPr lvl="1">
              <a:lnSpc>
                <a:spcPct val="120000"/>
              </a:lnSpc>
            </a:pPr>
            <a:r>
              <a:rPr lang="en-US" sz="2600" dirty="0"/>
              <a:t>Utilization od services of existing specialties like General Medicine; </a:t>
            </a:r>
            <a:r>
              <a:rPr lang="en-US" sz="2600" dirty="0" err="1"/>
              <a:t>Orthopaedics</a:t>
            </a:r>
            <a:r>
              <a:rPr lang="en-US" sz="2600" dirty="0"/>
              <a:t>, Ophthalmology; ENT services etc. </a:t>
            </a:r>
            <a:endParaRPr lang="en-US" sz="2200" dirty="0"/>
          </a:p>
        </p:txBody>
      </p:sp>
    </p:spTree>
    <p:extLst>
      <p:ext uri="{BB962C8B-B14F-4D97-AF65-F5344CB8AC3E}">
        <p14:creationId xmlns:p14="http://schemas.microsoft.com/office/powerpoint/2010/main" val="34856477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228600" y="0"/>
            <a:ext cx="8458200" cy="1143000"/>
          </a:xfrm>
        </p:spPr>
        <p:txBody>
          <a:bodyPr>
            <a:normAutofit/>
          </a:bodyPr>
          <a:lstStyle/>
          <a:p>
            <a:pPr eaLnBrk="1" hangingPunct="1"/>
            <a:r>
              <a:rPr lang="en-US" altLang="en-US" dirty="0" smtClean="0">
                <a:solidFill>
                  <a:srgbClr val="C00000"/>
                </a:solidFill>
              </a:rPr>
              <a:t>Package of Services at Tertiary Level</a:t>
            </a:r>
          </a:p>
        </p:txBody>
      </p:sp>
      <p:sp>
        <p:nvSpPr>
          <p:cNvPr id="15363" name="Content Placeholder 2"/>
          <p:cNvSpPr>
            <a:spLocks noGrp="1"/>
          </p:cNvSpPr>
          <p:nvPr>
            <p:ph idx="1"/>
          </p:nvPr>
        </p:nvSpPr>
        <p:spPr>
          <a:xfrm>
            <a:off x="457200" y="1143000"/>
            <a:ext cx="8229600" cy="5598368"/>
          </a:xfrm>
        </p:spPr>
        <p:txBody>
          <a:bodyPr>
            <a:normAutofit lnSpcReduction="10000"/>
          </a:bodyPr>
          <a:lstStyle/>
          <a:p>
            <a:pPr eaLnBrk="1" hangingPunct="1">
              <a:spcBef>
                <a:spcPct val="0"/>
              </a:spcBef>
              <a:spcAft>
                <a:spcPts val="600"/>
              </a:spcAft>
            </a:pPr>
            <a:r>
              <a:rPr lang="en-US" altLang="en-US" sz="1800" b="1" dirty="0" smtClean="0">
                <a:solidFill>
                  <a:srgbClr val="C00000"/>
                </a:solidFill>
              </a:rPr>
              <a:t>Regional Geriatric Centers:</a:t>
            </a:r>
            <a:endParaRPr lang="en-US" altLang="en-US" sz="1800" dirty="0" smtClean="0">
              <a:solidFill>
                <a:srgbClr val="C00000"/>
              </a:solidFill>
            </a:endParaRPr>
          </a:p>
          <a:p>
            <a:pPr lvl="1" eaLnBrk="1" hangingPunct="1">
              <a:spcBef>
                <a:spcPct val="0"/>
              </a:spcBef>
              <a:spcAft>
                <a:spcPts val="600"/>
              </a:spcAft>
            </a:pPr>
            <a:r>
              <a:rPr lang="en-US" altLang="en-US" sz="1600" dirty="0" smtClean="0"/>
              <a:t>Provide </a:t>
            </a:r>
            <a:r>
              <a:rPr lang="en-US" altLang="en-US" sz="1600" dirty="0" smtClean="0">
                <a:solidFill>
                  <a:srgbClr val="C00000"/>
                </a:solidFill>
              </a:rPr>
              <a:t>tertiary level services </a:t>
            </a:r>
            <a:r>
              <a:rPr lang="en-US" altLang="en-US" sz="1600" dirty="0" smtClean="0"/>
              <a:t>for complicated/serious Geriatric Cases through dedicated OPD 30 bedded ward, physiotherapy units laboratory tests and consultancy with other specialists, etc.</a:t>
            </a:r>
          </a:p>
          <a:p>
            <a:pPr lvl="1" eaLnBrk="1" hangingPunct="1">
              <a:spcBef>
                <a:spcPct val="0"/>
              </a:spcBef>
              <a:spcAft>
                <a:spcPts val="600"/>
              </a:spcAft>
            </a:pPr>
            <a:r>
              <a:rPr lang="en-US" altLang="en-US" sz="1600" dirty="0" smtClean="0"/>
              <a:t>Conduct </a:t>
            </a:r>
            <a:r>
              <a:rPr lang="en-US" altLang="en-US" sz="1600" dirty="0" smtClean="0">
                <a:solidFill>
                  <a:srgbClr val="C00000"/>
                </a:solidFill>
              </a:rPr>
              <a:t>post graduate course in MD Geriatric Medicine</a:t>
            </a:r>
            <a:r>
              <a:rPr lang="en-US" altLang="en-US" sz="1600" dirty="0" smtClean="0"/>
              <a:t>. Each RGC to produce 2 post graduates (MD geriatrics) every year. Providing training to the trainers of identified District hospitals and medical colleges </a:t>
            </a:r>
          </a:p>
          <a:p>
            <a:pPr lvl="1" eaLnBrk="1" hangingPunct="1">
              <a:spcBef>
                <a:spcPct val="0"/>
              </a:spcBef>
              <a:spcAft>
                <a:spcPts val="1800"/>
              </a:spcAft>
            </a:pPr>
            <a:r>
              <a:rPr lang="en-US" altLang="en-US" sz="1600" dirty="0" smtClean="0">
                <a:solidFill>
                  <a:srgbClr val="C00000"/>
                </a:solidFill>
              </a:rPr>
              <a:t>Research</a:t>
            </a:r>
            <a:r>
              <a:rPr lang="en-US" altLang="en-US" sz="1600" dirty="0" smtClean="0"/>
              <a:t> on specific elderly diseases.</a:t>
            </a:r>
          </a:p>
          <a:p>
            <a:pPr eaLnBrk="1" hangingPunct="1">
              <a:spcBef>
                <a:spcPct val="0"/>
              </a:spcBef>
              <a:spcAft>
                <a:spcPts val="1800"/>
              </a:spcAft>
            </a:pPr>
            <a:r>
              <a:rPr lang="en-US" altLang="en-US" sz="1800" b="1" dirty="0" smtClean="0">
                <a:solidFill>
                  <a:srgbClr val="C00000"/>
                </a:solidFill>
              </a:rPr>
              <a:t>National center for Ageing:</a:t>
            </a:r>
            <a:endParaRPr lang="en-US" altLang="en-US" sz="1800" dirty="0" smtClean="0">
              <a:solidFill>
                <a:srgbClr val="C00000"/>
              </a:solidFill>
            </a:endParaRPr>
          </a:p>
          <a:p>
            <a:pPr lvl="1">
              <a:spcBef>
                <a:spcPct val="0"/>
              </a:spcBef>
              <a:spcAft>
                <a:spcPts val="600"/>
              </a:spcAft>
            </a:pPr>
            <a:r>
              <a:rPr lang="en-US" altLang="en-US" sz="1600" dirty="0" smtClean="0">
                <a:solidFill>
                  <a:srgbClr val="C00000"/>
                </a:solidFill>
              </a:rPr>
              <a:t>High level tertiary care </a:t>
            </a:r>
            <a:r>
              <a:rPr lang="en-US" altLang="en-US" sz="1600" dirty="0"/>
              <a:t>through OPD care in various clinical disciplines and 200 bedded </a:t>
            </a:r>
            <a:r>
              <a:rPr lang="en-US" altLang="en-US" sz="1600" dirty="0" smtClean="0"/>
              <a:t>hospital, </a:t>
            </a:r>
            <a:r>
              <a:rPr lang="en-US" altLang="en-US" sz="1600" dirty="0"/>
              <a:t>involving </a:t>
            </a:r>
            <a:r>
              <a:rPr lang="en-US" altLang="en-US" sz="1600" dirty="0" smtClean="0"/>
              <a:t>multidisciplinary approach of medical and surgical disciplines. Special clinics like memory clinic, fall and syncope clinic, frail elderly clinic, aids and appliances clinic, implants and cosmetic clinics. Day care center for : Investigations, rehabilitation, respite care, dementia care ,continence care</a:t>
            </a:r>
          </a:p>
          <a:p>
            <a:pPr lvl="1" eaLnBrk="1" hangingPunct="1">
              <a:spcBef>
                <a:spcPct val="0"/>
              </a:spcBef>
              <a:spcAft>
                <a:spcPts val="600"/>
              </a:spcAft>
            </a:pPr>
            <a:r>
              <a:rPr lang="en-US" altLang="en-US" sz="1600" dirty="0" smtClean="0">
                <a:solidFill>
                  <a:srgbClr val="C00000"/>
                </a:solidFill>
              </a:rPr>
              <a:t>Human resources development </a:t>
            </a:r>
            <a:r>
              <a:rPr lang="en-US" altLang="en-US" sz="1600" dirty="0" smtClean="0"/>
              <a:t>in all sub-specialties of Geriatric Medicine under taking 15 post graduate degree per annum and various other diploma and certificate courses relevant to Geriatric services.</a:t>
            </a:r>
          </a:p>
          <a:p>
            <a:pPr lvl="1" eaLnBrk="1" hangingPunct="1">
              <a:spcBef>
                <a:spcPct val="0"/>
              </a:spcBef>
              <a:spcAft>
                <a:spcPts val="600"/>
              </a:spcAft>
            </a:pPr>
            <a:r>
              <a:rPr lang="en-US" altLang="en-US" sz="1600" dirty="0" smtClean="0"/>
              <a:t>Developing </a:t>
            </a:r>
            <a:r>
              <a:rPr lang="en-US" altLang="en-US" sz="1600" dirty="0" smtClean="0">
                <a:solidFill>
                  <a:srgbClr val="C00000"/>
                </a:solidFill>
              </a:rPr>
              <a:t>evidence based treatment protocols </a:t>
            </a:r>
            <a:r>
              <a:rPr lang="en-US" altLang="en-US" sz="1600" dirty="0" smtClean="0"/>
              <a:t>for Geriatric diseases prevalent in the country. Special focus on care for 75+ aged population</a:t>
            </a:r>
          </a:p>
          <a:p>
            <a:pPr eaLnBrk="1" hangingPunct="1">
              <a:spcBef>
                <a:spcPct val="0"/>
              </a:spcBef>
              <a:spcAft>
                <a:spcPts val="600"/>
              </a:spcAft>
            </a:pPr>
            <a:endParaRPr lang="en-US" altLang="en-US" sz="1400" dirty="0" smtClean="0"/>
          </a:p>
        </p:txBody>
      </p:sp>
    </p:spTree>
    <p:extLst>
      <p:ext uri="{BB962C8B-B14F-4D97-AF65-F5344CB8AC3E}">
        <p14:creationId xmlns:p14="http://schemas.microsoft.com/office/powerpoint/2010/main" val="15541035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p:cNvSpPr>
          <p:nvPr>
            <p:ph type="title"/>
          </p:nvPr>
        </p:nvSpPr>
        <p:spPr>
          <a:xfrm>
            <a:off x="457200" y="274638"/>
            <a:ext cx="8229600" cy="1020762"/>
          </a:xfrm>
        </p:spPr>
        <p:txBody>
          <a:bodyPr>
            <a:normAutofit fontScale="90000"/>
          </a:bodyPr>
          <a:lstStyle/>
          <a:p>
            <a:pPr>
              <a:defRPr/>
            </a:pPr>
            <a:r>
              <a:rPr lang="en-US" sz="3700" dirty="0" smtClean="0">
                <a:solidFill>
                  <a:srgbClr val="C00000"/>
                </a:solidFill>
                <a:effectLst/>
              </a:rPr>
              <a:t>Package of Financial Support at Each Level </a:t>
            </a:r>
            <a:r>
              <a:rPr lang="en-US" sz="1200" dirty="0" smtClean="0">
                <a:effectLst/>
              </a:rPr>
              <a:t>						</a:t>
            </a:r>
            <a:br>
              <a:rPr lang="en-US" sz="1200" dirty="0" smtClean="0">
                <a:effectLst/>
              </a:rPr>
            </a:br>
            <a:r>
              <a:rPr lang="en-US" sz="1200" dirty="0" smtClean="0">
                <a:effectLst/>
              </a:rPr>
              <a:t>						</a:t>
            </a:r>
            <a:r>
              <a:rPr lang="en-US" sz="2000" dirty="0" smtClean="0">
                <a:solidFill>
                  <a:srgbClr val="C00000"/>
                </a:solidFill>
                <a:effectLst/>
              </a:rPr>
              <a:t>Amount in Lakh of INR</a:t>
            </a:r>
          </a:p>
        </p:txBody>
      </p:sp>
      <p:graphicFrame>
        <p:nvGraphicFramePr>
          <p:cNvPr id="80348" name="Group 476"/>
          <p:cNvGraphicFramePr>
            <a:graphicFrameLocks noGrp="1"/>
          </p:cNvGraphicFramePr>
          <p:nvPr>
            <p:ph type="tbl" idx="1"/>
            <p:extLst>
              <p:ext uri="{D42A27DB-BD31-4B8C-83A1-F6EECF244321}">
                <p14:modId xmlns:p14="http://schemas.microsoft.com/office/powerpoint/2010/main" val="2399888723"/>
              </p:ext>
            </p:extLst>
          </p:nvPr>
        </p:nvGraphicFramePr>
        <p:xfrm>
          <a:off x="323527" y="1295400"/>
          <a:ext cx="8568953" cy="4470401"/>
        </p:xfrm>
        <a:graphic>
          <a:graphicData uri="http://schemas.openxmlformats.org/drawingml/2006/table">
            <a:tbl>
              <a:tblPr/>
              <a:tblGrid>
                <a:gridCol w="1111286"/>
                <a:gridCol w="2459110"/>
                <a:gridCol w="1190133"/>
                <a:gridCol w="1030953"/>
                <a:gridCol w="1001198"/>
                <a:gridCol w="888137"/>
                <a:gridCol w="888136"/>
              </a:tblGrid>
              <a:tr h="396296">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Arial" charset="0"/>
                          <a:cs typeface="Arial" charset="0"/>
                        </a:rPr>
                        <a:t>S.No.</a:t>
                      </a:r>
                      <a:endParaRPr kumimoji="0" lang="en-US" sz="2000" b="0" i="0" u="none" strike="noStrike" cap="none" normalizeH="0" baseline="0" dirty="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Arial" charset="0"/>
                          <a:cs typeface="Arial" charset="0"/>
                        </a:rPr>
                        <a:t> Items</a:t>
                      </a:r>
                      <a:endParaRPr kumimoji="0" lang="en-US" sz="2000" b="0" i="0" u="none" strike="noStrike" cap="none" normalizeH="0" baseline="0" dirty="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Arial" charset="0"/>
                          <a:cs typeface="Arial" charset="0"/>
                        </a:rPr>
                        <a:t>RGCs</a:t>
                      </a:r>
                      <a:endParaRPr kumimoji="0" lang="en-US" sz="2000" b="0" i="0" u="none" strike="noStrike" cap="none" normalizeH="0" baseline="0" dirty="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C00000"/>
                          </a:solidFill>
                          <a:effectLst/>
                          <a:latin typeface="Arial" charset="0"/>
                          <a:cs typeface="Arial" charset="0"/>
                        </a:rPr>
                        <a:t> DH</a:t>
                      </a:r>
                      <a:endParaRPr kumimoji="0" lang="en-US" sz="2000" b="0" i="0" u="none" strike="noStrike" cap="none" normalizeH="0" baseline="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C00000"/>
                          </a:solidFill>
                          <a:effectLst/>
                          <a:latin typeface="Arial" charset="0"/>
                          <a:cs typeface="Arial" charset="0"/>
                        </a:rPr>
                        <a:t>CHC</a:t>
                      </a:r>
                      <a:endParaRPr kumimoji="0" lang="en-US" sz="2000" b="0" i="0" u="none" strike="noStrike" cap="none" normalizeH="0" baseline="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C00000"/>
                          </a:solidFill>
                          <a:effectLst/>
                          <a:latin typeface="Arial" charset="0"/>
                          <a:cs typeface="Arial" charset="0"/>
                        </a:rPr>
                        <a:t>PHC</a:t>
                      </a:r>
                      <a:endParaRPr kumimoji="0" lang="en-US" sz="2000" b="0" i="0" u="none" strike="noStrike" cap="none" normalizeH="0" baseline="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Arial" charset="0"/>
                          <a:cs typeface="Arial" charset="0"/>
                        </a:rPr>
                        <a:t>SC</a:t>
                      </a:r>
                      <a:endParaRPr kumimoji="0" lang="en-US" sz="2000" b="0" i="0" u="none" strike="noStrike" cap="none" normalizeH="0" baseline="0" dirty="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r>
              <a:tr h="452502">
                <a:tc>
                  <a:txBody>
                    <a:bodyPr/>
                    <a:lstStyle/>
                    <a:p>
                      <a:pPr marL="365125" marR="0" lvl="0" indent="-255588"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Arial" charset="0"/>
                          <a:cs typeface="Arial" charset="0"/>
                        </a:rPr>
                        <a:t>1</a:t>
                      </a:r>
                      <a:endParaRPr kumimoji="0" lang="en-US" sz="2000" b="0" i="0" u="none" strike="noStrike" cap="none" normalizeH="0" baseline="0" dirty="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cs typeface="Arial" charset="0"/>
                        </a:rPr>
                        <a:t>Construction</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cs typeface="Arial" charset="0"/>
                        </a:rPr>
                        <a:t>200</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cs typeface="Arial" charset="0"/>
                        </a:rPr>
                        <a:t>80</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a:cs typeface="Arial" charset="0"/>
                        </a:rPr>
                        <a:t> </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a:cs typeface="Arial" charset="0"/>
                        </a:rPr>
                        <a:t> </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a:cs typeface="Arial" charset="0"/>
                        </a:rPr>
                        <a:t> </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2502">
                <a:tc>
                  <a:txBody>
                    <a:bodyPr/>
                    <a:lstStyle/>
                    <a:p>
                      <a:pPr marL="365125" marR="0" lvl="0" indent="-255588"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Arial" charset="0"/>
                          <a:cs typeface="Arial" charset="0"/>
                        </a:rPr>
                        <a:t>2</a:t>
                      </a:r>
                      <a:endParaRPr kumimoji="0" lang="en-US" sz="2000" b="0" i="0" u="none" strike="noStrike" cap="none" normalizeH="0" baseline="0" dirty="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cs typeface="Arial" charset="0"/>
                        </a:rPr>
                        <a:t>Equipments</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cs typeface="Arial" charset="0"/>
                        </a:rPr>
                        <a:t>60</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cs typeface="Arial" charset="0"/>
                        </a:rPr>
                        <a:t>10</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cs typeface="Arial" charset="0"/>
                        </a:rPr>
                        <a:t>1</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cs typeface="Arial" charset="0"/>
                        </a:rPr>
                        <a:t>0.5</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cs typeface="Arial" charset="0"/>
                        </a:rPr>
                        <a:t>0.3</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2502">
                <a:tc>
                  <a:txBody>
                    <a:bodyPr/>
                    <a:lstStyle/>
                    <a:p>
                      <a:pPr marL="365125" marR="0" lvl="0" indent="-255588"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Arial" charset="0"/>
                          <a:cs typeface="Arial" charset="0"/>
                        </a:rPr>
                        <a:t>3</a:t>
                      </a:r>
                      <a:endParaRPr kumimoji="0" lang="en-US" sz="2000" b="0" i="0" u="none" strike="noStrike" cap="none" normalizeH="0" baseline="0" dirty="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Drugs</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cs typeface="Arial" charset="0"/>
                        </a:rPr>
                        <a:t>20</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cs typeface="Arial" charset="0"/>
                        </a:rPr>
                        <a:t>10</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a:cs typeface="Arial" charset="0"/>
                        </a:rPr>
                        <a:t> </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a:cs typeface="Arial" charset="0"/>
                        </a:rPr>
                        <a:t> </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a:cs typeface="Arial" charset="0"/>
                        </a:rPr>
                        <a:t> </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4089">
                <a:tc>
                  <a:txBody>
                    <a:bodyPr/>
                    <a:lstStyle/>
                    <a:p>
                      <a:pPr marL="365125" marR="0" lvl="0" indent="-255588"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Arial" charset="0"/>
                          <a:cs typeface="Arial" charset="0"/>
                        </a:rPr>
                        <a:t>4</a:t>
                      </a:r>
                      <a:endParaRPr kumimoji="0" lang="en-US" sz="2000" b="0" i="0" u="none" strike="noStrike" cap="none" normalizeH="0" baseline="0" dirty="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Training</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5</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0.8</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cs typeface="Arial" charset="0"/>
                        </a:rPr>
                        <a:t>1.2</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cs typeface="Arial" charset="0"/>
                        </a:rPr>
                        <a:t>0.3</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a:cs typeface="Arial" charset="0"/>
                        </a:rPr>
                        <a:t> </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2502">
                <a:tc>
                  <a:txBody>
                    <a:bodyPr/>
                    <a:lstStyle/>
                    <a:p>
                      <a:pPr marL="365125" marR="0" lvl="0" indent="-255588"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Arial" charset="0"/>
                          <a:cs typeface="Arial" charset="0"/>
                        </a:rPr>
                        <a:t>5</a:t>
                      </a:r>
                      <a:endParaRPr kumimoji="0" lang="en-US" sz="2000" b="0" i="0" u="none" strike="noStrike" cap="none" normalizeH="0" baseline="0" dirty="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IEC activities</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0</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2</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a:cs typeface="Arial" charset="0"/>
                        </a:rPr>
                        <a:t> </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a:cs typeface="Arial" charset="0"/>
                        </a:rPr>
                        <a:t> </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a:cs typeface="Arial" charset="0"/>
                        </a:rPr>
                        <a:t> </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2502">
                <a:tc>
                  <a:txBody>
                    <a:bodyPr/>
                    <a:lstStyle/>
                    <a:p>
                      <a:pPr marL="365125" marR="0" lvl="0" indent="-255588"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Arial" charset="0"/>
                          <a:cs typeface="Arial" charset="0"/>
                        </a:rPr>
                        <a:t>6</a:t>
                      </a:r>
                      <a:endParaRPr kumimoji="0" lang="en-US" sz="2000" b="0" i="0" u="none" strike="noStrike" cap="none" normalizeH="0" baseline="0" dirty="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Research Activities</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40</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a:cs typeface="Arial" charset="0"/>
                        </a:rPr>
                        <a:t> </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a:cs typeface="Arial" charset="0"/>
                        </a:rPr>
                        <a:t> </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a:cs typeface="Arial" charset="0"/>
                        </a:rPr>
                        <a:t> </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a:cs typeface="Arial" charset="0"/>
                        </a:rPr>
                        <a:t> </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2502">
                <a:tc>
                  <a:txBody>
                    <a:bodyPr/>
                    <a:lstStyle/>
                    <a:p>
                      <a:pPr marL="365125" marR="0" lvl="0" indent="-255588"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Arial" charset="0"/>
                          <a:cs typeface="Arial" charset="0"/>
                        </a:rPr>
                        <a:t>7</a:t>
                      </a:r>
                      <a:endParaRPr kumimoji="0" lang="en-US" sz="2000" b="0" i="0" u="none" strike="noStrike" cap="none" normalizeH="0" baseline="0" dirty="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Manpower</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88.44</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28.2</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1.8</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a:cs typeface="Arial" charset="0"/>
                        </a:rPr>
                        <a:t> </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a:cs typeface="Arial" charset="0"/>
                        </a:rPr>
                        <a:t> </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2502">
                <a:tc>
                  <a:txBody>
                    <a:bodyPr/>
                    <a:lstStyle/>
                    <a:p>
                      <a:pPr marL="365125" marR="0" lvl="0" indent="-255588"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Arial" charset="0"/>
                          <a:cs typeface="Arial" charset="0"/>
                        </a:rPr>
                        <a:t>8</a:t>
                      </a:r>
                      <a:endParaRPr kumimoji="0" lang="en-US" sz="2000" b="0" i="0" u="none" strike="noStrike" cap="none" normalizeH="0" baseline="0" dirty="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video conferencing</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cs typeface="Arial" charset="0"/>
                        </a:rPr>
                        <a:t>120</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a:cs typeface="Arial" charset="0"/>
                        </a:rPr>
                        <a:t> </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a:cs typeface="Arial" charset="0"/>
                        </a:rPr>
                        <a:t> </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a:cs typeface="Arial" charset="0"/>
                        </a:rPr>
                        <a:t> </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a:cs typeface="Arial" charset="0"/>
                        </a:rPr>
                        <a:t> </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2502">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Arial" charset="0"/>
                          <a:cs typeface="Arial" charset="0"/>
                        </a:rPr>
                        <a:t> </a:t>
                      </a:r>
                      <a:endParaRPr kumimoji="0" lang="en-US" sz="2000" b="0" i="0" u="none" strike="noStrike" cap="none" normalizeH="0" baseline="0" dirty="0" smtClean="0">
                        <a:ln>
                          <a:noFill/>
                        </a:ln>
                        <a:solidFill>
                          <a:srgbClr val="C00000"/>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365125" marR="0" lvl="0" indent="-255588" algn="l" defTabSz="914400" rtl="0" eaLnBrk="0" fontAlgn="b"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Calibri" pitchFamily="34" charset="0"/>
                          <a:cs typeface="Arial" charset="0"/>
                        </a:rPr>
                        <a:t>Total </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Calibri" pitchFamily="34" charset="0"/>
                          <a:cs typeface="Arial" charset="0"/>
                        </a:rPr>
                        <a:t>533.44</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Calibri" pitchFamily="34" charset="0"/>
                          <a:cs typeface="Arial" charset="0"/>
                        </a:rPr>
                        <a:t>131</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Calibri" pitchFamily="34" charset="0"/>
                          <a:cs typeface="Arial" charset="0"/>
                        </a:rPr>
                        <a:t>4</a:t>
                      </a:r>
                      <a:endParaRPr kumimoji="0" lang="en-US" sz="2000" b="0" i="0" u="none" strike="noStrike" cap="none" normalizeH="0" baseline="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cs typeface="Arial" charset="0"/>
                        </a:rPr>
                        <a:t>0.8</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0" fontAlgn="b"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cs typeface="Arial" charset="0"/>
                        </a:rPr>
                        <a:t>0.3</a:t>
                      </a:r>
                      <a:endParaRPr kumimoji="0" lang="en-US" sz="2000" b="0" i="0" u="none" strike="noStrike" cap="none" normalizeH="0" baseline="0" dirty="0" smtClean="0">
                        <a:ln>
                          <a:noFill/>
                        </a:ln>
                        <a:solidFill>
                          <a:schemeClr val="tx1"/>
                        </a:solidFill>
                        <a:effectLst/>
                        <a:latin typeface="Arial" charset="0"/>
                      </a:endParaRPr>
                    </a:p>
                  </a:txBody>
                  <a:tcPr marT="45726" marB="457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6681452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143000"/>
          </a:xfrm>
        </p:spPr>
        <p:txBody>
          <a:bodyPr>
            <a:normAutofit/>
          </a:bodyPr>
          <a:lstStyle/>
          <a:p>
            <a:pPr eaLnBrk="1" fontAlgn="auto" hangingPunct="1">
              <a:spcAft>
                <a:spcPts val="0"/>
              </a:spcAft>
              <a:defRPr/>
            </a:pPr>
            <a:r>
              <a:rPr lang="en-US" sz="4000" dirty="0" smtClean="0">
                <a:solidFill>
                  <a:srgbClr val="C00000"/>
                </a:solidFill>
              </a:rPr>
              <a:t>Manpower provisions at DH &amp; CHC</a:t>
            </a:r>
            <a:endParaRPr lang="en-IN" sz="4000" dirty="0">
              <a:solidFill>
                <a:srgbClr val="C0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113962882"/>
              </p:ext>
            </p:extLst>
          </p:nvPr>
        </p:nvGraphicFramePr>
        <p:xfrm>
          <a:off x="152400" y="1447800"/>
          <a:ext cx="8686799" cy="4676983"/>
        </p:xfrm>
        <a:graphic>
          <a:graphicData uri="http://schemas.openxmlformats.org/drawingml/2006/table">
            <a:tbl>
              <a:tblPr/>
              <a:tblGrid>
                <a:gridCol w="744583"/>
                <a:gridCol w="3522616"/>
                <a:gridCol w="1295400"/>
                <a:gridCol w="1600200"/>
                <a:gridCol w="1524000"/>
              </a:tblGrid>
              <a:tr h="1105440">
                <a:tc>
                  <a:txBody>
                    <a:bodyPr/>
                    <a:lstStyle/>
                    <a:p>
                      <a:pPr algn="l" fontAlgn="ctr"/>
                      <a:r>
                        <a:rPr lang="en-IN" sz="2400" b="1" i="0" u="none" strike="noStrike" dirty="0">
                          <a:solidFill>
                            <a:srgbClr val="C00000"/>
                          </a:solidFill>
                          <a:latin typeface="Calibri"/>
                        </a:rPr>
                        <a:t>S. No</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IN" sz="2400" b="1" i="0" u="none" strike="noStrike" dirty="0" smtClean="0">
                          <a:solidFill>
                            <a:srgbClr val="C00000"/>
                          </a:solidFill>
                          <a:latin typeface="Calibri"/>
                        </a:rPr>
                        <a:t>Staff at District Hospitals</a:t>
                      </a:r>
                      <a:endParaRPr lang="en-IN" sz="2400" b="1" i="0" u="none" strike="noStrike" dirty="0">
                        <a:solidFill>
                          <a:srgbClr val="C00000"/>
                        </a:solidFill>
                        <a:latin typeface="Calibri"/>
                      </a:endParaRP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IN" sz="2400" b="1" i="0" u="none" strike="noStrike" dirty="0">
                          <a:solidFill>
                            <a:srgbClr val="C00000"/>
                          </a:solidFill>
                          <a:latin typeface="Calibri"/>
                        </a:rPr>
                        <a:t>No. of posts</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IN" sz="2400" b="1" i="0" u="none" strike="noStrike" dirty="0">
                          <a:solidFill>
                            <a:srgbClr val="C00000"/>
                          </a:solidFill>
                          <a:latin typeface="Calibri"/>
                        </a:rPr>
                        <a:t>S</a:t>
                      </a:r>
                      <a:r>
                        <a:rPr lang="en-IN" sz="2400" b="1" i="0" u="none" strike="noStrike" dirty="0" smtClean="0">
                          <a:solidFill>
                            <a:srgbClr val="C00000"/>
                          </a:solidFill>
                          <a:latin typeface="Calibri"/>
                        </a:rPr>
                        <a:t>alary </a:t>
                      </a:r>
                      <a:r>
                        <a:rPr lang="en-IN" sz="2400" b="1" i="0" u="none" strike="noStrike" dirty="0">
                          <a:solidFill>
                            <a:srgbClr val="C00000"/>
                          </a:solidFill>
                          <a:latin typeface="Calibri"/>
                        </a:rPr>
                        <a:t>per month  in INR</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IN" sz="2400" b="1" i="0" u="none" strike="noStrike" dirty="0">
                          <a:solidFill>
                            <a:srgbClr val="C00000"/>
                          </a:solidFill>
                          <a:latin typeface="Calibri"/>
                        </a:rPr>
                        <a:t>Annual </a:t>
                      </a:r>
                      <a:r>
                        <a:rPr lang="en-IN" sz="2400" b="1" i="0" u="none" strike="noStrike" dirty="0" smtClean="0">
                          <a:solidFill>
                            <a:srgbClr val="C00000"/>
                          </a:solidFill>
                          <a:latin typeface="Calibri"/>
                        </a:rPr>
                        <a:t>salary </a:t>
                      </a:r>
                      <a:r>
                        <a:rPr lang="en-IN" sz="2400" b="1" i="0" u="none" strike="noStrike" dirty="0">
                          <a:solidFill>
                            <a:srgbClr val="C00000"/>
                          </a:solidFill>
                          <a:latin typeface="Calibri"/>
                        </a:rPr>
                        <a:t>in Lakh of INR</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443710">
                <a:tc>
                  <a:txBody>
                    <a:bodyPr/>
                    <a:lstStyle/>
                    <a:p>
                      <a:pPr algn="ctr" fontAlgn="ctr"/>
                      <a:r>
                        <a:rPr lang="en-IN" sz="2800" b="0" i="0" u="none" strike="noStrike" dirty="0">
                          <a:solidFill>
                            <a:srgbClr val="C00000"/>
                          </a:solidFill>
                          <a:latin typeface="Calibri"/>
                        </a:rPr>
                        <a:t>1</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IN" sz="2800" b="0" i="0" u="none" strike="noStrike" dirty="0">
                          <a:solidFill>
                            <a:srgbClr val="C00000"/>
                          </a:solidFill>
                          <a:latin typeface="Calibri"/>
                        </a:rPr>
                        <a:t>Consultant of Medicine</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IN" sz="2800" b="0" i="0" u="none" strike="noStrike" dirty="0">
                          <a:solidFill>
                            <a:schemeClr val="tx1"/>
                          </a:solidFill>
                          <a:latin typeface="Calibri"/>
                        </a:rPr>
                        <a:t>2</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0" i="0" u="none" strike="noStrike" dirty="0">
                          <a:solidFill>
                            <a:schemeClr val="tx1"/>
                          </a:solidFill>
                          <a:latin typeface="Calibri"/>
                        </a:rPr>
                        <a:t>50000</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0" i="0" u="none" strike="noStrike" dirty="0">
                          <a:solidFill>
                            <a:schemeClr val="tx1"/>
                          </a:solidFill>
                          <a:latin typeface="Calibri"/>
                        </a:rPr>
                        <a:t>12</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7791">
                <a:tc>
                  <a:txBody>
                    <a:bodyPr/>
                    <a:lstStyle/>
                    <a:p>
                      <a:pPr algn="ctr" fontAlgn="ctr"/>
                      <a:r>
                        <a:rPr lang="en-IN" sz="2800" b="0" i="0" u="none" strike="noStrike" dirty="0">
                          <a:solidFill>
                            <a:srgbClr val="C00000"/>
                          </a:solidFill>
                          <a:latin typeface="Calibri"/>
                        </a:rPr>
                        <a:t>2</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IN" sz="2800" b="0" i="0" u="none" strike="noStrike" dirty="0">
                          <a:solidFill>
                            <a:srgbClr val="C00000"/>
                          </a:solidFill>
                          <a:latin typeface="Calibri"/>
                        </a:rPr>
                        <a:t>Nurses</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IN" sz="2800" b="0" i="0" u="none" strike="noStrike" dirty="0">
                          <a:solidFill>
                            <a:schemeClr val="tx1"/>
                          </a:solidFill>
                          <a:latin typeface="Calibri"/>
                        </a:rPr>
                        <a:t>6</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0" i="0" u="none" strike="noStrike" dirty="0">
                          <a:solidFill>
                            <a:schemeClr val="tx1"/>
                          </a:solidFill>
                          <a:latin typeface="Calibri"/>
                        </a:rPr>
                        <a:t>15000</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0" i="0" u="none" strike="noStrike" dirty="0">
                          <a:solidFill>
                            <a:schemeClr val="tx1"/>
                          </a:solidFill>
                          <a:latin typeface="Calibri"/>
                        </a:rPr>
                        <a:t>10.8</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7791">
                <a:tc>
                  <a:txBody>
                    <a:bodyPr/>
                    <a:lstStyle/>
                    <a:p>
                      <a:pPr algn="ctr" fontAlgn="ctr"/>
                      <a:r>
                        <a:rPr lang="en-IN" sz="2800" b="0" i="0" u="none" strike="noStrike" dirty="0">
                          <a:solidFill>
                            <a:srgbClr val="C00000"/>
                          </a:solidFill>
                          <a:latin typeface="Calibri"/>
                        </a:rPr>
                        <a:t>3</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IN" sz="2800" b="0" i="0" u="none" strike="noStrike" dirty="0">
                          <a:solidFill>
                            <a:srgbClr val="C00000"/>
                          </a:solidFill>
                          <a:latin typeface="Calibri"/>
                        </a:rPr>
                        <a:t>Physiotherapist</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IN" sz="2800" b="0" i="0" u="none" strike="noStrike" dirty="0">
                          <a:solidFill>
                            <a:schemeClr val="tx1"/>
                          </a:solidFill>
                          <a:latin typeface="Calibri"/>
                        </a:rPr>
                        <a:t>1</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0" i="0" u="none" strike="noStrike" dirty="0">
                          <a:solidFill>
                            <a:schemeClr val="tx1"/>
                          </a:solidFill>
                          <a:latin typeface="Calibri"/>
                        </a:rPr>
                        <a:t>15000</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0" i="0" u="none" strike="noStrike" dirty="0">
                          <a:solidFill>
                            <a:schemeClr val="tx1"/>
                          </a:solidFill>
                          <a:latin typeface="Calibri"/>
                        </a:rPr>
                        <a:t>1.8</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7791">
                <a:tc>
                  <a:txBody>
                    <a:bodyPr/>
                    <a:lstStyle/>
                    <a:p>
                      <a:pPr algn="ctr" fontAlgn="ctr"/>
                      <a:r>
                        <a:rPr lang="en-IN" sz="2800" b="0" i="0" u="none" strike="noStrike" dirty="0">
                          <a:solidFill>
                            <a:srgbClr val="C00000"/>
                          </a:solidFill>
                          <a:latin typeface="Calibri"/>
                        </a:rPr>
                        <a:t>4</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IN" sz="2800" b="0" i="0" u="none" strike="noStrike" dirty="0">
                          <a:solidFill>
                            <a:srgbClr val="C00000"/>
                          </a:solidFill>
                          <a:latin typeface="Calibri"/>
                        </a:rPr>
                        <a:t>Hospital </a:t>
                      </a:r>
                      <a:r>
                        <a:rPr lang="en-IN" sz="2800" b="0" i="0" u="none" strike="noStrike" dirty="0" err="1">
                          <a:solidFill>
                            <a:srgbClr val="C00000"/>
                          </a:solidFill>
                          <a:latin typeface="Calibri"/>
                        </a:rPr>
                        <a:t>attendent</a:t>
                      </a:r>
                      <a:endParaRPr lang="en-IN" sz="2800" b="0" i="0" u="none" strike="noStrike" dirty="0">
                        <a:solidFill>
                          <a:srgbClr val="C00000"/>
                        </a:solidFill>
                        <a:latin typeface="Calibri"/>
                      </a:endParaRP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IN" sz="2800" b="0" i="0" u="none" strike="noStrike" dirty="0">
                          <a:solidFill>
                            <a:schemeClr val="tx1"/>
                          </a:solidFill>
                          <a:latin typeface="Calibri"/>
                        </a:rPr>
                        <a:t>2</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0" i="0" u="none" strike="noStrike" dirty="0">
                          <a:solidFill>
                            <a:schemeClr val="tx1"/>
                          </a:solidFill>
                          <a:latin typeface="Calibri"/>
                        </a:rPr>
                        <a:t>7500</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0" i="0" u="none" strike="noStrike" dirty="0">
                          <a:solidFill>
                            <a:schemeClr val="tx1"/>
                          </a:solidFill>
                          <a:latin typeface="Calibri"/>
                        </a:rPr>
                        <a:t>1.8</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7791">
                <a:tc>
                  <a:txBody>
                    <a:bodyPr/>
                    <a:lstStyle/>
                    <a:p>
                      <a:pPr algn="ctr" fontAlgn="ctr"/>
                      <a:r>
                        <a:rPr lang="en-IN" sz="2800" b="0" i="0" u="none" strike="noStrike" dirty="0">
                          <a:solidFill>
                            <a:srgbClr val="C00000"/>
                          </a:solidFill>
                          <a:latin typeface="Calibri"/>
                        </a:rPr>
                        <a:t>5</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IN" sz="2800" b="0" i="0" u="none" strike="noStrike" dirty="0">
                          <a:solidFill>
                            <a:srgbClr val="C00000"/>
                          </a:solidFill>
                          <a:latin typeface="Calibri"/>
                        </a:rPr>
                        <a:t>Sanitary </a:t>
                      </a:r>
                      <a:r>
                        <a:rPr lang="en-IN" sz="2800" b="0" i="0" u="none" strike="noStrike" dirty="0" err="1">
                          <a:solidFill>
                            <a:srgbClr val="C00000"/>
                          </a:solidFill>
                          <a:latin typeface="Calibri"/>
                        </a:rPr>
                        <a:t>Attendent</a:t>
                      </a:r>
                      <a:endParaRPr lang="en-IN" sz="2800" b="0" i="0" u="none" strike="noStrike" dirty="0">
                        <a:solidFill>
                          <a:srgbClr val="C00000"/>
                        </a:solidFill>
                        <a:latin typeface="Calibri"/>
                      </a:endParaRP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IN" sz="2800" b="0" i="0" u="none" strike="noStrike">
                          <a:solidFill>
                            <a:schemeClr val="tx1"/>
                          </a:solidFill>
                          <a:latin typeface="Calibri"/>
                        </a:rPr>
                        <a:t>2</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0" i="0" u="none" strike="noStrike" dirty="0">
                          <a:solidFill>
                            <a:schemeClr val="tx1"/>
                          </a:solidFill>
                          <a:latin typeface="Calibri"/>
                        </a:rPr>
                        <a:t>7500</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0" i="0" u="none" strike="noStrike" dirty="0">
                          <a:solidFill>
                            <a:schemeClr val="tx1"/>
                          </a:solidFill>
                          <a:latin typeface="Calibri"/>
                        </a:rPr>
                        <a:t>1.8</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1084">
                <a:tc>
                  <a:txBody>
                    <a:bodyPr/>
                    <a:lstStyle/>
                    <a:p>
                      <a:pPr algn="ctr" fontAlgn="ctr"/>
                      <a:endParaRPr lang="en-IN" sz="2800" b="0" i="0" u="none" strike="noStrike">
                        <a:solidFill>
                          <a:srgbClr val="C00000"/>
                        </a:solidFill>
                        <a:latin typeface="Calibri"/>
                      </a:endParaRP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IN" sz="2800" b="1" i="0" u="none" strike="noStrike" dirty="0" smtClean="0">
                          <a:solidFill>
                            <a:srgbClr val="C00000"/>
                          </a:solidFill>
                          <a:latin typeface="Calibri"/>
                        </a:rPr>
                        <a:t>Total staff at DH</a:t>
                      </a:r>
                      <a:endParaRPr lang="en-IN" sz="2800" b="1" i="0" u="none" strike="noStrike" dirty="0">
                        <a:solidFill>
                          <a:srgbClr val="C00000"/>
                        </a:solidFill>
                        <a:latin typeface="Calibri"/>
                      </a:endParaRP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IN" sz="2800" b="1" i="0" u="none" strike="noStrike" dirty="0" smtClean="0">
                          <a:solidFill>
                            <a:schemeClr val="tx1"/>
                          </a:solidFill>
                          <a:latin typeface="Calibri"/>
                        </a:rPr>
                        <a:t>13</a:t>
                      </a:r>
                      <a:endParaRPr lang="en-IN" sz="2800" b="1" i="0" u="none" strike="noStrike" dirty="0">
                        <a:solidFill>
                          <a:schemeClr val="tx1"/>
                        </a:solidFill>
                        <a:latin typeface="Calibri"/>
                      </a:endParaRP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1" i="0" u="none" strike="noStrike" dirty="0" smtClean="0">
                          <a:solidFill>
                            <a:schemeClr val="tx1"/>
                          </a:solidFill>
                          <a:latin typeface="Calibri"/>
                        </a:rPr>
                        <a:t>95000</a:t>
                      </a:r>
                      <a:endParaRPr lang="en-IN" sz="2800" b="1" i="0" u="none" strike="noStrike" dirty="0">
                        <a:solidFill>
                          <a:schemeClr val="tx1"/>
                        </a:solidFill>
                        <a:latin typeface="Calibri"/>
                      </a:endParaRP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1" i="0" u="none" strike="noStrike" dirty="0" smtClean="0">
                          <a:solidFill>
                            <a:schemeClr val="tx1"/>
                          </a:solidFill>
                          <a:latin typeface="Calibri"/>
                        </a:rPr>
                        <a:t>28.20</a:t>
                      </a:r>
                      <a:endParaRPr lang="en-IN" sz="2800" b="1" i="0" u="none" strike="noStrike" dirty="0">
                        <a:solidFill>
                          <a:schemeClr val="tx1"/>
                        </a:solidFill>
                        <a:latin typeface="Calibri"/>
                      </a:endParaRP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95583">
                <a:tc>
                  <a:txBody>
                    <a:bodyPr/>
                    <a:lstStyle/>
                    <a:p>
                      <a:pPr algn="ctr" fontAlgn="ctr"/>
                      <a:r>
                        <a:rPr lang="en-IN" sz="2800" b="0" i="0" u="none" strike="noStrike" dirty="0">
                          <a:solidFill>
                            <a:srgbClr val="C00000"/>
                          </a:solidFill>
                          <a:latin typeface="Calibri"/>
                        </a:rPr>
                        <a:t>6</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IN" sz="2800" b="0" i="0" u="none" strike="noStrike" dirty="0">
                          <a:solidFill>
                            <a:srgbClr val="C00000"/>
                          </a:solidFill>
                          <a:latin typeface="Calibri"/>
                        </a:rPr>
                        <a:t>Multi-rehabilitation </a:t>
                      </a:r>
                      <a:r>
                        <a:rPr lang="en-IN" sz="2800" b="0" i="0" u="none" strike="noStrike" dirty="0" smtClean="0">
                          <a:solidFill>
                            <a:srgbClr val="C00000"/>
                          </a:solidFill>
                          <a:latin typeface="Calibri"/>
                        </a:rPr>
                        <a:t>Worker for CHC</a:t>
                      </a:r>
                      <a:endParaRPr lang="en-IN" sz="2800" b="0" i="0" u="none" strike="noStrike" dirty="0">
                        <a:solidFill>
                          <a:srgbClr val="C00000"/>
                        </a:solidFill>
                        <a:latin typeface="Calibri"/>
                      </a:endParaRP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IN" sz="2800" b="0" i="0" u="none" strike="noStrike">
                          <a:solidFill>
                            <a:schemeClr val="tx1"/>
                          </a:solidFill>
                          <a:latin typeface="Calibri"/>
                        </a:rPr>
                        <a:t>1</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0" i="0" u="none" strike="noStrike" dirty="0">
                          <a:solidFill>
                            <a:schemeClr val="tx1"/>
                          </a:solidFill>
                          <a:latin typeface="Calibri"/>
                        </a:rPr>
                        <a:t>15000</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IN" sz="2800" b="0" i="0" u="none" strike="noStrike" dirty="0">
                          <a:solidFill>
                            <a:schemeClr val="tx1"/>
                          </a:solidFill>
                          <a:latin typeface="Calibri"/>
                        </a:rPr>
                        <a:t>1.8</a:t>
                      </a:r>
                    </a:p>
                  </a:txBody>
                  <a:tcPr marL="8164" marR="8164" marT="81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940946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4638"/>
            <a:ext cx="8229600" cy="634082"/>
          </a:xfrm>
        </p:spPr>
        <p:txBody>
          <a:bodyPr rtlCol="0">
            <a:normAutofit fontScale="90000"/>
          </a:bodyPr>
          <a:lstStyle/>
          <a:p>
            <a:pPr eaLnBrk="1" fontAlgn="auto" hangingPunct="1">
              <a:spcAft>
                <a:spcPts val="0"/>
              </a:spcAft>
              <a:defRPr/>
            </a:pPr>
            <a:r>
              <a:rPr lang="en-US" sz="4000" dirty="0" smtClean="0">
                <a:solidFill>
                  <a:srgbClr val="C00000"/>
                </a:solidFill>
              </a:rPr>
              <a:t>Package of Human Resources at each RGC</a:t>
            </a:r>
          </a:p>
        </p:txBody>
      </p:sp>
      <p:graphicFrame>
        <p:nvGraphicFramePr>
          <p:cNvPr id="21593" name="Group 89"/>
          <p:cNvGraphicFramePr>
            <a:graphicFrameLocks noGrp="1"/>
          </p:cNvGraphicFramePr>
          <p:nvPr>
            <p:extLst>
              <p:ext uri="{D42A27DB-BD31-4B8C-83A1-F6EECF244321}">
                <p14:modId xmlns:p14="http://schemas.microsoft.com/office/powerpoint/2010/main" val="1490900395"/>
              </p:ext>
            </p:extLst>
          </p:nvPr>
        </p:nvGraphicFramePr>
        <p:xfrm>
          <a:off x="609600" y="1052736"/>
          <a:ext cx="8001000" cy="5400605"/>
        </p:xfrm>
        <a:graphic>
          <a:graphicData uri="http://schemas.openxmlformats.org/drawingml/2006/table">
            <a:tbl>
              <a:tblPr/>
              <a:tblGrid>
                <a:gridCol w="679549"/>
                <a:gridCol w="2537079"/>
                <a:gridCol w="1572091"/>
                <a:gridCol w="1503991"/>
                <a:gridCol w="1708290"/>
              </a:tblGrid>
              <a:tr h="7405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1" i="0" u="none" strike="noStrike" cap="none" normalizeH="0" baseline="0" dirty="0" smtClean="0">
                          <a:ln>
                            <a:noFill/>
                          </a:ln>
                          <a:solidFill>
                            <a:srgbClr val="C00000"/>
                          </a:solidFill>
                          <a:effectLst/>
                          <a:latin typeface="Arial" pitchFamily="34" charset="0"/>
                          <a:cs typeface="Arial" pitchFamily="34" charset="0"/>
                        </a:rPr>
                        <a:t>S. No</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1" i="0" u="none" strike="noStrike" cap="none" normalizeH="0" baseline="0" dirty="0" smtClean="0">
                          <a:ln>
                            <a:noFill/>
                          </a:ln>
                          <a:solidFill>
                            <a:srgbClr val="C00000"/>
                          </a:solidFill>
                          <a:effectLst/>
                          <a:latin typeface="Arial" pitchFamily="34" charset="0"/>
                          <a:cs typeface="Arial" pitchFamily="34" charset="0"/>
                        </a:rPr>
                        <a:t>Categories of Staff</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1" i="0" u="none" strike="noStrike" cap="none" normalizeH="0" baseline="0" dirty="0" smtClean="0">
                          <a:ln>
                            <a:noFill/>
                          </a:ln>
                          <a:solidFill>
                            <a:srgbClr val="C00000"/>
                          </a:solidFill>
                          <a:effectLst/>
                          <a:latin typeface="Arial" pitchFamily="34" charset="0"/>
                          <a:cs typeface="Arial" pitchFamily="34" charset="0"/>
                        </a:rPr>
                        <a:t>No. of posts</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1" i="0" u="none" strike="noStrike" cap="none" normalizeH="0" baseline="0" dirty="0" smtClean="0">
                          <a:ln>
                            <a:noFill/>
                          </a:ln>
                          <a:solidFill>
                            <a:srgbClr val="C00000"/>
                          </a:solidFill>
                          <a:effectLst/>
                          <a:latin typeface="Arial" pitchFamily="34" charset="0"/>
                          <a:cs typeface="Arial" pitchFamily="34" charset="0"/>
                        </a:rPr>
                        <a:t>Salary per month  in INR</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1" i="0" u="none" strike="noStrike" cap="none" normalizeH="0" baseline="0" dirty="0" smtClean="0">
                          <a:ln>
                            <a:noFill/>
                          </a:ln>
                          <a:solidFill>
                            <a:srgbClr val="C00000"/>
                          </a:solidFill>
                          <a:effectLst/>
                          <a:latin typeface="Arial" pitchFamily="34" charset="0"/>
                          <a:cs typeface="Arial" pitchFamily="34" charset="0"/>
                        </a:rPr>
                        <a:t>Annual salary </a:t>
                      </a:r>
                    </a:p>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1" i="0" u="none" strike="noStrike" cap="none" normalizeH="0" baseline="0" dirty="0" smtClean="0">
                          <a:ln>
                            <a:noFill/>
                          </a:ln>
                          <a:solidFill>
                            <a:srgbClr val="C00000"/>
                          </a:solidFill>
                          <a:effectLst/>
                          <a:latin typeface="Arial" pitchFamily="34" charset="0"/>
                          <a:cs typeface="Arial" pitchFamily="34" charset="0"/>
                        </a:rPr>
                        <a:t>in Lakh of INR</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r>
              <a:tr h="40881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rgbClr val="C00000"/>
                          </a:solidFill>
                          <a:effectLst/>
                          <a:latin typeface="Arial" pitchFamily="34" charset="0"/>
                          <a:cs typeface="Arial" pitchFamily="34" charset="0"/>
                        </a:rPr>
                        <a:t>1</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C00000"/>
                          </a:solidFill>
                          <a:effectLst/>
                          <a:latin typeface="Arial" pitchFamily="34" charset="0"/>
                          <a:cs typeface="Arial" pitchFamily="34" charset="0"/>
                        </a:rPr>
                        <a:t>Prof. of Geriatrics</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chemeClr val="tx1"/>
                          </a:solidFill>
                          <a:effectLst/>
                          <a:latin typeface="Arial" pitchFamily="34" charset="0"/>
                          <a:cs typeface="Arial" pitchFamily="34" charset="0"/>
                        </a:rPr>
                        <a:t>1</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75000</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9</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4121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rgbClr val="C00000"/>
                          </a:solidFill>
                          <a:effectLst/>
                          <a:latin typeface="Arial" pitchFamily="34" charset="0"/>
                          <a:cs typeface="Arial" pitchFamily="34" charset="0"/>
                        </a:rPr>
                        <a:t>2</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err="1" smtClean="0">
                          <a:ln>
                            <a:noFill/>
                          </a:ln>
                          <a:solidFill>
                            <a:srgbClr val="C00000"/>
                          </a:solidFill>
                          <a:effectLst/>
                          <a:latin typeface="Arial" pitchFamily="34" charset="0"/>
                          <a:cs typeface="Arial" pitchFamily="34" charset="0"/>
                        </a:rPr>
                        <a:t>Asstt</a:t>
                      </a:r>
                      <a:r>
                        <a:rPr kumimoji="0" lang="en-IN" sz="1600" b="0" i="0" u="none" strike="noStrike" cap="none" normalizeH="0" baseline="0" dirty="0" smtClean="0">
                          <a:ln>
                            <a:noFill/>
                          </a:ln>
                          <a:solidFill>
                            <a:srgbClr val="C00000"/>
                          </a:solidFill>
                          <a:effectLst/>
                          <a:latin typeface="Arial" pitchFamily="34" charset="0"/>
                          <a:cs typeface="Arial" pitchFamily="34" charset="0"/>
                        </a:rPr>
                        <a:t>. Prof Geriatrics</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2</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50000</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12</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4121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rgbClr val="C00000"/>
                          </a:solidFill>
                          <a:effectLst/>
                          <a:latin typeface="Arial" pitchFamily="34" charset="0"/>
                          <a:cs typeface="Arial" pitchFamily="34" charset="0"/>
                        </a:rPr>
                        <a:t>3</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C00000"/>
                          </a:solidFill>
                          <a:effectLst/>
                          <a:latin typeface="Arial" pitchFamily="34" charset="0"/>
                          <a:cs typeface="Arial" pitchFamily="34" charset="0"/>
                        </a:rPr>
                        <a:t>Medical Officers</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chemeClr val="tx1"/>
                          </a:solidFill>
                          <a:effectLst/>
                          <a:latin typeface="Arial" pitchFamily="34" charset="0"/>
                          <a:cs typeface="Arial" pitchFamily="34" charset="0"/>
                        </a:rPr>
                        <a:t>4</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40000</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19.2</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6077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rgbClr val="C00000"/>
                          </a:solidFill>
                          <a:effectLst/>
                          <a:latin typeface="Arial" pitchFamily="34" charset="0"/>
                          <a:cs typeface="Arial" pitchFamily="34" charset="0"/>
                        </a:rPr>
                        <a:t>4</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C00000"/>
                          </a:solidFill>
                          <a:effectLst/>
                          <a:latin typeface="Arial" pitchFamily="34" charset="0"/>
                          <a:cs typeface="Arial" pitchFamily="34" charset="0"/>
                        </a:rPr>
                        <a:t>Nurses</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chemeClr val="tx1"/>
                          </a:solidFill>
                          <a:effectLst/>
                          <a:latin typeface="Arial" pitchFamily="34" charset="0"/>
                          <a:cs typeface="Arial" pitchFamily="34" charset="0"/>
                        </a:rPr>
                        <a:t>16</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15000</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28.8</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4121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rgbClr val="C00000"/>
                          </a:solidFill>
                          <a:effectLst/>
                          <a:latin typeface="Arial" pitchFamily="34" charset="0"/>
                          <a:cs typeface="Arial" pitchFamily="34" charset="0"/>
                        </a:rPr>
                        <a:t>5</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C00000"/>
                          </a:solidFill>
                          <a:effectLst/>
                          <a:latin typeface="Arial" pitchFamily="34" charset="0"/>
                          <a:cs typeface="Arial" pitchFamily="34" charset="0"/>
                        </a:rPr>
                        <a:t>Physiotherapists</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chemeClr val="tx1"/>
                          </a:solidFill>
                          <a:effectLst/>
                          <a:latin typeface="Arial" pitchFamily="34" charset="0"/>
                          <a:cs typeface="Arial" pitchFamily="34" charset="0"/>
                        </a:rPr>
                        <a:t>4</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15000</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7.2</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4121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rgbClr val="C00000"/>
                          </a:solidFill>
                          <a:effectLst/>
                          <a:latin typeface="Arial" pitchFamily="34" charset="0"/>
                          <a:cs typeface="Arial" pitchFamily="34" charset="0"/>
                        </a:rPr>
                        <a:t>6</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C00000"/>
                          </a:solidFill>
                          <a:effectLst/>
                          <a:latin typeface="Arial" pitchFamily="34" charset="0"/>
                          <a:cs typeface="Arial" pitchFamily="34" charset="0"/>
                        </a:rPr>
                        <a:t>Med. Social Worker</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chemeClr val="tx1"/>
                          </a:solidFill>
                          <a:effectLst/>
                          <a:latin typeface="Arial" pitchFamily="34" charset="0"/>
                          <a:cs typeface="Arial" pitchFamily="34" charset="0"/>
                        </a:rPr>
                        <a:t>1</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15000</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1.8</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4121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rgbClr val="C00000"/>
                          </a:solidFill>
                          <a:effectLst/>
                          <a:latin typeface="Arial" pitchFamily="34" charset="0"/>
                          <a:cs typeface="Arial" pitchFamily="34" charset="0"/>
                        </a:rPr>
                        <a:t>7</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err="1" smtClean="0">
                          <a:ln>
                            <a:noFill/>
                          </a:ln>
                          <a:solidFill>
                            <a:srgbClr val="C00000"/>
                          </a:solidFill>
                          <a:effectLst/>
                          <a:latin typeface="Arial" pitchFamily="34" charset="0"/>
                          <a:cs typeface="Arial" pitchFamily="34" charset="0"/>
                        </a:rPr>
                        <a:t>Lab.Tech</a:t>
                      </a:r>
                      <a:endParaRPr kumimoji="0" lang="en-IN" sz="1600" b="0" i="0" u="none" strike="noStrike" cap="none" normalizeH="0" baseline="0" dirty="0" smtClean="0">
                        <a:ln>
                          <a:noFill/>
                        </a:ln>
                        <a:solidFill>
                          <a:srgbClr val="C00000"/>
                        </a:solidFill>
                        <a:effectLst/>
                        <a:latin typeface="Arial" pitchFamily="34" charset="0"/>
                        <a:cs typeface="Arial" pitchFamily="34" charset="0"/>
                      </a:endParaRP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chemeClr val="tx1"/>
                          </a:solidFill>
                          <a:effectLst/>
                          <a:latin typeface="Arial" pitchFamily="34" charset="0"/>
                          <a:cs typeface="Arial" pitchFamily="34" charset="0"/>
                        </a:rPr>
                        <a:t>1</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15000</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1.8</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4121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rgbClr val="C00000"/>
                          </a:solidFill>
                          <a:effectLst/>
                          <a:latin typeface="Arial" pitchFamily="34" charset="0"/>
                          <a:cs typeface="Arial" pitchFamily="34" charset="0"/>
                        </a:rPr>
                        <a:t>8</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C00000"/>
                          </a:solidFill>
                          <a:effectLst/>
                          <a:latin typeface="Arial" pitchFamily="34" charset="0"/>
                          <a:cs typeface="Arial" pitchFamily="34" charset="0"/>
                        </a:rPr>
                        <a:t>Programme </a:t>
                      </a:r>
                      <a:r>
                        <a:rPr kumimoji="0" lang="en-IN" sz="1600" b="0" i="0" u="none" strike="noStrike" cap="none" normalizeH="0" baseline="0" dirty="0" err="1" smtClean="0">
                          <a:ln>
                            <a:noFill/>
                          </a:ln>
                          <a:solidFill>
                            <a:srgbClr val="C00000"/>
                          </a:solidFill>
                          <a:effectLst/>
                          <a:latin typeface="Arial" pitchFamily="34" charset="0"/>
                          <a:cs typeface="Arial" pitchFamily="34" charset="0"/>
                        </a:rPr>
                        <a:t>Asstt</a:t>
                      </a:r>
                      <a:r>
                        <a:rPr kumimoji="0" lang="en-IN" sz="1600" b="0" i="0" u="none" strike="noStrike" cap="none" normalizeH="0" baseline="0" dirty="0" smtClean="0">
                          <a:ln>
                            <a:noFill/>
                          </a:ln>
                          <a:solidFill>
                            <a:srgbClr val="C00000"/>
                          </a:solidFill>
                          <a:effectLst/>
                          <a:latin typeface="Arial" pitchFamily="34" charset="0"/>
                          <a:cs typeface="Arial" pitchFamily="34" charset="0"/>
                        </a:rPr>
                        <a:t>.</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chemeClr val="tx1"/>
                          </a:solidFill>
                          <a:effectLst/>
                          <a:latin typeface="Arial" pitchFamily="34" charset="0"/>
                          <a:cs typeface="Arial" pitchFamily="34" charset="0"/>
                        </a:rPr>
                        <a:t>1</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12000</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1.44</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4121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rgbClr val="C00000"/>
                          </a:solidFill>
                          <a:effectLst/>
                          <a:latin typeface="Arial" pitchFamily="34" charset="0"/>
                          <a:cs typeface="Arial" pitchFamily="34" charset="0"/>
                        </a:rPr>
                        <a:t>9</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C00000"/>
                          </a:solidFill>
                          <a:effectLst/>
                          <a:latin typeface="Arial" pitchFamily="34" charset="0"/>
                          <a:cs typeface="Arial" pitchFamily="34" charset="0"/>
                        </a:rPr>
                        <a:t>Hospital </a:t>
                      </a:r>
                      <a:r>
                        <a:rPr kumimoji="0" lang="en-IN" sz="1600" b="0" i="0" u="none" strike="noStrike" cap="none" normalizeH="0" baseline="0" dirty="0" err="1" smtClean="0">
                          <a:ln>
                            <a:noFill/>
                          </a:ln>
                          <a:solidFill>
                            <a:srgbClr val="C00000"/>
                          </a:solidFill>
                          <a:effectLst/>
                          <a:latin typeface="Arial" pitchFamily="34" charset="0"/>
                          <a:cs typeface="Arial" pitchFamily="34" charset="0"/>
                        </a:rPr>
                        <a:t>attendent</a:t>
                      </a:r>
                      <a:endParaRPr kumimoji="0" lang="en-IN" sz="1600" b="0" i="0" u="none" strike="noStrike" cap="none" normalizeH="0" baseline="0" dirty="0" smtClean="0">
                        <a:ln>
                          <a:noFill/>
                        </a:ln>
                        <a:solidFill>
                          <a:srgbClr val="C00000"/>
                        </a:solidFill>
                        <a:effectLst/>
                        <a:latin typeface="Arial" pitchFamily="34" charset="0"/>
                        <a:cs typeface="Arial" pitchFamily="34" charset="0"/>
                      </a:endParaRP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chemeClr val="tx1"/>
                          </a:solidFill>
                          <a:effectLst/>
                          <a:latin typeface="Arial" pitchFamily="34" charset="0"/>
                          <a:cs typeface="Arial" pitchFamily="34" charset="0"/>
                        </a:rPr>
                        <a:t>4</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7500</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3.6</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4121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rgbClr val="C00000"/>
                          </a:solidFill>
                          <a:effectLst/>
                          <a:latin typeface="Arial" pitchFamily="34" charset="0"/>
                          <a:cs typeface="Arial" pitchFamily="34" charset="0"/>
                        </a:rPr>
                        <a:t>10</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C00000"/>
                          </a:solidFill>
                          <a:effectLst/>
                          <a:latin typeface="Arial" pitchFamily="34" charset="0"/>
                          <a:cs typeface="Arial" pitchFamily="34" charset="0"/>
                        </a:rPr>
                        <a:t>Sanitary </a:t>
                      </a:r>
                      <a:r>
                        <a:rPr kumimoji="0" lang="en-IN" sz="1600" b="0" i="0" u="none" strike="noStrike" cap="none" normalizeH="0" baseline="0" dirty="0" err="1" smtClean="0">
                          <a:ln>
                            <a:noFill/>
                          </a:ln>
                          <a:solidFill>
                            <a:srgbClr val="C00000"/>
                          </a:solidFill>
                          <a:effectLst/>
                          <a:latin typeface="Arial" pitchFamily="34" charset="0"/>
                          <a:cs typeface="Arial" pitchFamily="34" charset="0"/>
                        </a:rPr>
                        <a:t>Attendent</a:t>
                      </a:r>
                      <a:endParaRPr kumimoji="0" lang="en-IN" sz="1600" b="0" i="0" u="none" strike="noStrike" cap="none" normalizeH="0" baseline="0" dirty="0" smtClean="0">
                        <a:ln>
                          <a:noFill/>
                        </a:ln>
                        <a:solidFill>
                          <a:srgbClr val="C00000"/>
                        </a:solidFill>
                        <a:effectLst/>
                        <a:latin typeface="Arial" pitchFamily="34" charset="0"/>
                        <a:cs typeface="Arial" pitchFamily="34" charset="0"/>
                      </a:endParaRP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4</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7500</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chemeClr val="tx1"/>
                          </a:solidFill>
                          <a:effectLst/>
                          <a:latin typeface="Arial" pitchFamily="34" charset="0"/>
                          <a:cs typeface="Arial" pitchFamily="34" charset="0"/>
                        </a:rPr>
                        <a:t>3.6</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607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600" b="1" i="0" u="none" strike="noStrike" cap="none" normalizeH="0" baseline="0" smtClean="0">
                          <a:ln>
                            <a:noFill/>
                          </a:ln>
                          <a:solidFill>
                            <a:srgbClr val="C00000"/>
                          </a:solidFill>
                          <a:effectLst/>
                          <a:latin typeface="Arial" pitchFamily="34" charset="0"/>
                          <a:cs typeface="Arial" pitchFamily="34" charset="0"/>
                        </a:rPr>
                        <a:t> </a:t>
                      </a:r>
                    </a:p>
                  </a:txBody>
                  <a:tcPr marL="5492" marR="5492" marT="54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1" i="0" u="none" strike="noStrike" cap="none" normalizeH="0" baseline="0" dirty="0" smtClean="0">
                          <a:ln>
                            <a:noFill/>
                          </a:ln>
                          <a:solidFill>
                            <a:srgbClr val="C00000"/>
                          </a:solidFill>
                          <a:effectLst/>
                          <a:latin typeface="Arial" pitchFamily="34" charset="0"/>
                          <a:cs typeface="Arial" pitchFamily="34" charset="0"/>
                        </a:rPr>
                        <a:t>Total</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600" b="1" i="0" u="none" strike="noStrike" cap="none" normalizeH="0" baseline="0" smtClean="0">
                          <a:ln>
                            <a:noFill/>
                          </a:ln>
                          <a:solidFill>
                            <a:schemeClr val="tx1"/>
                          </a:solidFill>
                          <a:effectLst/>
                          <a:latin typeface="Arial" pitchFamily="34" charset="0"/>
                          <a:cs typeface="Arial" pitchFamily="34" charset="0"/>
                        </a:rPr>
                        <a:t>38</a:t>
                      </a:r>
                    </a:p>
                  </a:txBody>
                  <a:tcPr marL="5492" marR="5492" marT="54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600" b="1" i="0" u="none" strike="noStrike" cap="none" normalizeH="0" baseline="0" dirty="0" smtClean="0">
                          <a:ln>
                            <a:noFill/>
                          </a:ln>
                          <a:solidFill>
                            <a:schemeClr val="tx1"/>
                          </a:solidFill>
                          <a:effectLst/>
                          <a:latin typeface="Arial" pitchFamily="34" charset="0"/>
                          <a:cs typeface="Arial" pitchFamily="34" charset="0"/>
                        </a:rPr>
                        <a:t>252000</a:t>
                      </a:r>
                    </a:p>
                  </a:txBody>
                  <a:tcPr marL="5492" marR="5492" marT="54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IN" sz="1600" b="1" i="0" u="none" strike="noStrike" cap="none" normalizeH="0" baseline="0" dirty="0" smtClean="0">
                          <a:ln>
                            <a:noFill/>
                          </a:ln>
                          <a:solidFill>
                            <a:schemeClr val="tx1"/>
                          </a:solidFill>
                          <a:effectLst/>
                          <a:latin typeface="Arial" pitchFamily="34" charset="0"/>
                          <a:cs typeface="Arial" pitchFamily="34" charset="0"/>
                        </a:rPr>
                        <a:t>88.44</a:t>
                      </a:r>
                    </a:p>
                  </a:txBody>
                  <a:tcPr marL="5492" marR="5492" marT="549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3656305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IN" dirty="0" smtClean="0">
                <a:solidFill>
                  <a:srgbClr val="C00000"/>
                </a:solidFill>
              </a:rPr>
              <a:t>Progress in Implementation</a:t>
            </a:r>
            <a:endParaRPr lang="en-IN" dirty="0">
              <a:solidFill>
                <a:srgbClr val="C000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072838909"/>
              </p:ext>
            </p:extLst>
          </p:nvPr>
        </p:nvGraphicFramePr>
        <p:xfrm>
          <a:off x="323528" y="1340767"/>
          <a:ext cx="8424937" cy="5007921"/>
        </p:xfrm>
        <a:graphic>
          <a:graphicData uri="http://schemas.openxmlformats.org/drawingml/2006/table">
            <a:tbl>
              <a:tblPr>
                <a:tableStyleId>{5C22544A-7EE6-4342-B048-85BDC9FD1C3A}</a:tableStyleId>
              </a:tblPr>
              <a:tblGrid>
                <a:gridCol w="558207"/>
                <a:gridCol w="1435389"/>
                <a:gridCol w="877182"/>
                <a:gridCol w="877182"/>
                <a:gridCol w="765541"/>
                <a:gridCol w="765541"/>
                <a:gridCol w="765541"/>
                <a:gridCol w="765541"/>
                <a:gridCol w="776175"/>
                <a:gridCol w="838638"/>
              </a:tblGrid>
              <a:tr h="953736">
                <a:tc>
                  <a:txBody>
                    <a:bodyPr/>
                    <a:lstStyle/>
                    <a:p>
                      <a:pPr algn="l" fontAlgn="ctr"/>
                      <a:r>
                        <a:rPr lang="en-IN" sz="1800" b="0" i="0" u="none" strike="noStrike" dirty="0">
                          <a:solidFill>
                            <a:srgbClr val="C00000"/>
                          </a:solidFill>
                          <a:effectLst/>
                          <a:latin typeface="Calibri"/>
                        </a:rPr>
                        <a:t>S. No.</a:t>
                      </a:r>
                    </a:p>
                  </a:txBody>
                  <a:tcPr marL="9525" marR="9525" marT="9525" marB="0" anchor="ctr">
                    <a:solidFill>
                      <a:schemeClr val="accent6"/>
                    </a:solidFill>
                  </a:tcPr>
                </a:tc>
                <a:tc>
                  <a:txBody>
                    <a:bodyPr/>
                    <a:lstStyle/>
                    <a:p>
                      <a:pPr algn="l" fontAlgn="b"/>
                      <a:r>
                        <a:rPr lang="en-IN" sz="1800" b="0" i="0" u="none" strike="noStrike" dirty="0" smtClean="0">
                          <a:solidFill>
                            <a:srgbClr val="C00000"/>
                          </a:solidFill>
                          <a:effectLst/>
                          <a:latin typeface="Calibri"/>
                        </a:rPr>
                        <a:t>States </a:t>
                      </a:r>
                      <a:endParaRPr lang="en-IN" sz="1800" b="0" i="0" u="none" strike="noStrike" dirty="0">
                        <a:solidFill>
                          <a:srgbClr val="C00000"/>
                        </a:solidFill>
                        <a:effectLst/>
                        <a:latin typeface="Calibri"/>
                      </a:endParaRPr>
                    </a:p>
                  </a:txBody>
                  <a:tcPr marL="9525" marR="9525" marT="9525" marB="0" anchor="ctr">
                    <a:solidFill>
                      <a:schemeClr val="accent6"/>
                    </a:solidFill>
                  </a:tcPr>
                </a:tc>
                <a:tc>
                  <a:txBody>
                    <a:bodyPr/>
                    <a:lstStyle/>
                    <a:p>
                      <a:pPr algn="l" fontAlgn="ctr"/>
                      <a:r>
                        <a:rPr lang="en-IN" sz="1800" b="0" i="0" u="none" strike="noStrike" dirty="0" smtClean="0">
                          <a:solidFill>
                            <a:srgbClr val="C00000"/>
                          </a:solidFill>
                          <a:effectLst/>
                          <a:latin typeface="Calibri"/>
                        </a:rPr>
                        <a:t>Total Districts in the States</a:t>
                      </a:r>
                      <a:endParaRPr lang="en-IN" sz="1800" b="0" i="0" u="none" strike="noStrike" dirty="0">
                        <a:solidFill>
                          <a:srgbClr val="C00000"/>
                        </a:solidFill>
                        <a:effectLst/>
                        <a:latin typeface="Calibri"/>
                      </a:endParaRPr>
                    </a:p>
                  </a:txBody>
                  <a:tcPr marL="9525" marR="9525" marT="9525" marB="0" anchor="ctr">
                    <a:solidFill>
                      <a:schemeClr val="accent6"/>
                    </a:solidFill>
                  </a:tcPr>
                </a:tc>
                <a:tc>
                  <a:txBody>
                    <a:bodyPr/>
                    <a:lstStyle/>
                    <a:p>
                      <a:pPr algn="l" fontAlgn="ctr"/>
                      <a:r>
                        <a:rPr lang="en-IN" sz="1800" b="0" i="0" u="none" strike="noStrike" dirty="0">
                          <a:solidFill>
                            <a:srgbClr val="C00000"/>
                          </a:solidFill>
                          <a:effectLst/>
                          <a:latin typeface="Calibri"/>
                        </a:rPr>
                        <a:t>Districts </a:t>
                      </a:r>
                      <a:r>
                        <a:rPr lang="en-IN" sz="1800" b="0" i="0" u="none" strike="noStrike" dirty="0" smtClean="0">
                          <a:solidFill>
                            <a:srgbClr val="C00000"/>
                          </a:solidFill>
                          <a:effectLst/>
                          <a:latin typeface="Calibri"/>
                        </a:rPr>
                        <a:t>Sanctioned</a:t>
                      </a:r>
                      <a:r>
                        <a:rPr lang="en-IN" sz="1400" b="0" i="0" u="none" strike="noStrike" dirty="0" smtClean="0">
                          <a:solidFill>
                            <a:srgbClr val="C00000"/>
                          </a:solidFill>
                          <a:effectLst/>
                          <a:latin typeface="Calibri"/>
                        </a:rPr>
                        <a:t> </a:t>
                      </a:r>
                      <a:endParaRPr lang="en-IN" sz="1400" b="0" i="0" u="none" strike="noStrike" dirty="0">
                        <a:solidFill>
                          <a:srgbClr val="C00000"/>
                        </a:solidFill>
                        <a:effectLst/>
                        <a:latin typeface="Calibri"/>
                      </a:endParaRPr>
                    </a:p>
                  </a:txBody>
                  <a:tcPr marL="9525" marR="9525" marT="9525" marB="0" anchor="ctr">
                    <a:solidFill>
                      <a:schemeClr val="accent6"/>
                    </a:solidFill>
                  </a:tcPr>
                </a:tc>
                <a:tc>
                  <a:txBody>
                    <a:bodyPr/>
                    <a:lstStyle/>
                    <a:p>
                      <a:pPr algn="l" fontAlgn="ctr"/>
                      <a:r>
                        <a:rPr lang="en-IN" sz="1800" b="0" i="0" u="none" strike="noStrike" dirty="0">
                          <a:solidFill>
                            <a:srgbClr val="C00000"/>
                          </a:solidFill>
                          <a:effectLst/>
                          <a:latin typeface="Calibri"/>
                        </a:rPr>
                        <a:t>OPD Clinic</a:t>
                      </a:r>
                    </a:p>
                  </a:txBody>
                  <a:tcPr marL="9525" marR="9525" marT="9525" marB="0" anchor="ctr">
                    <a:solidFill>
                      <a:schemeClr val="accent6"/>
                    </a:solidFill>
                  </a:tcPr>
                </a:tc>
                <a:tc>
                  <a:txBody>
                    <a:bodyPr/>
                    <a:lstStyle/>
                    <a:p>
                      <a:pPr algn="l" fontAlgn="ctr"/>
                      <a:r>
                        <a:rPr lang="en-IN" sz="1800" b="0" i="0" u="none" strike="noStrike" dirty="0">
                          <a:solidFill>
                            <a:srgbClr val="C00000"/>
                          </a:solidFill>
                          <a:effectLst/>
                          <a:latin typeface="Calibri"/>
                        </a:rPr>
                        <a:t>In-door  wards</a:t>
                      </a:r>
                    </a:p>
                  </a:txBody>
                  <a:tcPr marL="9525" marR="9525" marT="9525" marB="0" anchor="ctr">
                    <a:solidFill>
                      <a:schemeClr val="accent6"/>
                    </a:solidFill>
                  </a:tcPr>
                </a:tc>
                <a:tc>
                  <a:txBody>
                    <a:bodyPr/>
                    <a:lstStyle/>
                    <a:p>
                      <a:pPr algn="l" fontAlgn="ctr"/>
                      <a:r>
                        <a:rPr lang="en-IN" sz="1800" b="0" i="0" u="none" strike="noStrike" dirty="0" err="1">
                          <a:solidFill>
                            <a:srgbClr val="C00000"/>
                          </a:solidFill>
                          <a:effectLst/>
                          <a:latin typeface="Calibri"/>
                        </a:rPr>
                        <a:t>Physio</a:t>
                      </a:r>
                      <a:r>
                        <a:rPr lang="en-IN" sz="1800" b="0" i="0" u="none" strike="noStrike" dirty="0">
                          <a:solidFill>
                            <a:srgbClr val="C00000"/>
                          </a:solidFill>
                          <a:effectLst/>
                          <a:latin typeface="Calibri"/>
                        </a:rPr>
                        <a:t> Unit</a:t>
                      </a:r>
                    </a:p>
                  </a:txBody>
                  <a:tcPr marL="9525" marR="9525" marT="9525" marB="0" anchor="ctr">
                    <a:solidFill>
                      <a:schemeClr val="accent6"/>
                    </a:solidFill>
                  </a:tcPr>
                </a:tc>
                <a:tc>
                  <a:txBody>
                    <a:bodyPr/>
                    <a:lstStyle/>
                    <a:p>
                      <a:pPr algn="l" fontAlgn="ctr"/>
                      <a:r>
                        <a:rPr lang="en-IN" sz="1800" b="0" i="0" u="none" strike="noStrike" dirty="0">
                          <a:solidFill>
                            <a:srgbClr val="C00000"/>
                          </a:solidFill>
                          <a:effectLst/>
                          <a:latin typeface="Calibri"/>
                        </a:rPr>
                        <a:t>funds </a:t>
                      </a:r>
                      <a:r>
                        <a:rPr lang="en-IN" sz="1600" b="0" i="0" u="none" strike="noStrike" dirty="0" smtClean="0">
                          <a:solidFill>
                            <a:srgbClr val="C00000"/>
                          </a:solidFill>
                          <a:effectLst/>
                          <a:latin typeface="Calibri"/>
                        </a:rPr>
                        <a:t>released</a:t>
                      </a:r>
                      <a:r>
                        <a:rPr lang="en-IN" sz="1800" b="0" i="0" u="none" strike="noStrike" dirty="0" smtClean="0">
                          <a:solidFill>
                            <a:srgbClr val="C00000"/>
                          </a:solidFill>
                          <a:effectLst/>
                          <a:latin typeface="Calibri"/>
                        </a:rPr>
                        <a:t> in </a:t>
                      </a:r>
                      <a:r>
                        <a:rPr lang="en-IN" sz="1800" b="0" i="0" u="none" strike="noStrike" dirty="0" err="1" smtClean="0">
                          <a:solidFill>
                            <a:srgbClr val="C00000"/>
                          </a:solidFill>
                          <a:effectLst/>
                          <a:latin typeface="Calibri"/>
                        </a:rPr>
                        <a:t>Crore</a:t>
                      </a:r>
                      <a:endParaRPr lang="en-IN" sz="1800" b="0" i="0" u="none" strike="noStrike" dirty="0">
                        <a:solidFill>
                          <a:srgbClr val="C00000"/>
                        </a:solidFill>
                        <a:effectLst/>
                        <a:latin typeface="Calibri"/>
                      </a:endParaRPr>
                    </a:p>
                  </a:txBody>
                  <a:tcPr marL="9525" marR="9525" marT="9525" marB="0" anchor="ctr">
                    <a:solidFill>
                      <a:schemeClr val="accent6"/>
                    </a:solidFill>
                  </a:tcPr>
                </a:tc>
                <a:tc>
                  <a:txBody>
                    <a:bodyPr/>
                    <a:lstStyle/>
                    <a:p>
                      <a:pPr algn="l" fontAlgn="ctr"/>
                      <a:r>
                        <a:rPr lang="en-IN" sz="1800" b="0" i="0" u="none" strike="noStrike" dirty="0" smtClean="0">
                          <a:solidFill>
                            <a:srgbClr val="C00000"/>
                          </a:solidFill>
                          <a:effectLst/>
                          <a:latin typeface="Calibri"/>
                        </a:rPr>
                        <a:t>Utilized In </a:t>
                      </a:r>
                      <a:r>
                        <a:rPr lang="en-IN" sz="1800" b="0" i="0" u="none" strike="noStrike" dirty="0" err="1" smtClean="0">
                          <a:solidFill>
                            <a:srgbClr val="C00000"/>
                          </a:solidFill>
                          <a:effectLst/>
                          <a:latin typeface="Calibri"/>
                        </a:rPr>
                        <a:t>Crore</a:t>
                      </a:r>
                      <a:r>
                        <a:rPr lang="en-IN" sz="1800" b="0" i="0" u="none" strike="noStrike" dirty="0" smtClean="0">
                          <a:solidFill>
                            <a:srgbClr val="C00000"/>
                          </a:solidFill>
                          <a:effectLst/>
                          <a:latin typeface="Calibri"/>
                        </a:rPr>
                        <a:t> of INR</a:t>
                      </a:r>
                      <a:endParaRPr lang="en-IN" sz="1800" b="0" i="0" u="none" strike="noStrike" dirty="0">
                        <a:solidFill>
                          <a:srgbClr val="C00000"/>
                        </a:solidFill>
                        <a:effectLst/>
                        <a:latin typeface="Calibri"/>
                      </a:endParaRPr>
                    </a:p>
                  </a:txBody>
                  <a:tcPr marL="9525" marR="9525" marT="9525" marB="0" anchor="ctr">
                    <a:solidFill>
                      <a:schemeClr val="accent6"/>
                    </a:solidFill>
                  </a:tcPr>
                </a:tc>
                <a:tc>
                  <a:txBody>
                    <a:bodyPr/>
                    <a:lstStyle/>
                    <a:p>
                      <a:pPr algn="l" fontAlgn="ctr"/>
                      <a:r>
                        <a:rPr lang="en-IN" sz="1800" b="0" i="0" u="none" strike="noStrike" dirty="0">
                          <a:solidFill>
                            <a:srgbClr val="C00000"/>
                          </a:solidFill>
                          <a:effectLst/>
                          <a:latin typeface="Calibri"/>
                        </a:rPr>
                        <a:t> </a:t>
                      </a:r>
                      <a:r>
                        <a:rPr lang="en-IN" sz="1800" b="0" i="0" u="none" strike="noStrike" dirty="0" smtClean="0">
                          <a:solidFill>
                            <a:srgbClr val="C00000"/>
                          </a:solidFill>
                          <a:effectLst/>
                          <a:latin typeface="Calibri"/>
                        </a:rPr>
                        <a:t>Balances in </a:t>
                      </a:r>
                      <a:r>
                        <a:rPr lang="en-IN" sz="1800" b="0" i="0" u="none" strike="noStrike" dirty="0" err="1" smtClean="0">
                          <a:solidFill>
                            <a:srgbClr val="C00000"/>
                          </a:solidFill>
                          <a:effectLst/>
                          <a:latin typeface="Calibri"/>
                        </a:rPr>
                        <a:t>crore</a:t>
                      </a:r>
                      <a:r>
                        <a:rPr lang="en-IN" sz="1800" b="0" i="0" u="none" strike="noStrike" dirty="0" smtClean="0">
                          <a:solidFill>
                            <a:srgbClr val="C00000"/>
                          </a:solidFill>
                          <a:effectLst/>
                          <a:latin typeface="Calibri"/>
                        </a:rPr>
                        <a:t> of INR </a:t>
                      </a:r>
                      <a:endParaRPr lang="en-IN" sz="1800" b="0" i="0" u="none" strike="noStrike" dirty="0">
                        <a:solidFill>
                          <a:srgbClr val="C00000"/>
                        </a:solidFill>
                        <a:effectLst/>
                        <a:latin typeface="Calibri"/>
                      </a:endParaRPr>
                    </a:p>
                  </a:txBody>
                  <a:tcPr marL="9525" marR="9525" marT="9525" marB="0" anchor="ctr">
                    <a:solidFill>
                      <a:schemeClr val="accent6"/>
                    </a:solidFill>
                  </a:tcPr>
                </a:tc>
              </a:tr>
              <a:tr h="554027">
                <a:tc>
                  <a:txBody>
                    <a:bodyPr/>
                    <a:lstStyle/>
                    <a:p>
                      <a:pPr algn="ctr" fontAlgn="b"/>
                      <a:r>
                        <a:rPr lang="en-IN" sz="1800" u="none" strike="noStrike" dirty="0">
                          <a:solidFill>
                            <a:srgbClr val="C00000"/>
                          </a:solidFill>
                          <a:effectLst/>
                        </a:rPr>
                        <a:t>1</a:t>
                      </a:r>
                      <a:endParaRPr lang="en-IN" sz="1800" b="0" i="0" u="none" strike="noStrike" dirty="0">
                        <a:solidFill>
                          <a:srgbClr val="C00000"/>
                        </a:solidFill>
                        <a:effectLst/>
                        <a:latin typeface="Calibri"/>
                      </a:endParaRPr>
                    </a:p>
                  </a:txBody>
                  <a:tcPr marL="9525" marR="9525" marT="9525" marB="0" anchor="b">
                    <a:solidFill>
                      <a:schemeClr val="accent6"/>
                    </a:solidFill>
                  </a:tcPr>
                </a:tc>
                <a:tc>
                  <a:txBody>
                    <a:bodyPr/>
                    <a:lstStyle/>
                    <a:p>
                      <a:pPr algn="l" fontAlgn="b"/>
                      <a:r>
                        <a:rPr lang="en-IN" sz="1800" u="none" strike="noStrike" dirty="0" smtClean="0">
                          <a:solidFill>
                            <a:srgbClr val="C00000"/>
                          </a:solidFill>
                          <a:effectLst/>
                        </a:rPr>
                        <a:t>Northern States </a:t>
                      </a:r>
                      <a:endParaRPr lang="en-IN" sz="1800" b="0" i="0" u="none" strike="noStrike" dirty="0">
                        <a:solidFill>
                          <a:srgbClr val="C00000"/>
                        </a:solidFill>
                        <a:effectLst/>
                        <a:latin typeface="+mn-lt"/>
                      </a:endParaRPr>
                    </a:p>
                  </a:txBody>
                  <a:tcPr marL="9525" marR="9525" marT="9525" marB="0" anchor="b">
                    <a:solidFill>
                      <a:schemeClr val="accent6"/>
                    </a:solidFill>
                  </a:tcPr>
                </a:tc>
                <a:tc>
                  <a:txBody>
                    <a:bodyPr/>
                    <a:lstStyle/>
                    <a:p>
                      <a:pPr algn="ctr" fontAlgn="b"/>
                      <a:r>
                        <a:rPr lang="en-IN" sz="2000" b="0" i="0" u="none" strike="noStrike" dirty="0" smtClean="0">
                          <a:solidFill>
                            <a:srgbClr val="000000"/>
                          </a:solidFill>
                          <a:effectLst/>
                          <a:latin typeface="Calibri"/>
                        </a:rPr>
                        <a:t>166</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124</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62</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29</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42</a:t>
                      </a:r>
                      <a:endParaRPr lang="en-IN" sz="20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39.34</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16.50</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22.84</a:t>
                      </a:r>
                      <a:endParaRPr lang="en-IN" sz="1800" b="0" i="0" u="none" strike="noStrike" dirty="0">
                        <a:solidFill>
                          <a:srgbClr val="000000"/>
                        </a:solidFill>
                        <a:effectLst/>
                        <a:latin typeface="Calibri"/>
                      </a:endParaRPr>
                    </a:p>
                  </a:txBody>
                  <a:tcPr marL="9525" marR="9525" marT="9525" marB="0" anchor="b"/>
                </a:tc>
              </a:tr>
              <a:tr h="568678">
                <a:tc>
                  <a:txBody>
                    <a:bodyPr/>
                    <a:lstStyle/>
                    <a:p>
                      <a:pPr algn="ctr" fontAlgn="b"/>
                      <a:r>
                        <a:rPr lang="en-IN" sz="1800" u="none" strike="noStrike" dirty="0">
                          <a:solidFill>
                            <a:srgbClr val="C00000"/>
                          </a:solidFill>
                          <a:effectLst/>
                        </a:rPr>
                        <a:t>2</a:t>
                      </a:r>
                      <a:endParaRPr lang="en-IN" sz="1800" b="0" i="0" u="none" strike="noStrike" dirty="0">
                        <a:solidFill>
                          <a:srgbClr val="C00000"/>
                        </a:solidFill>
                        <a:effectLst/>
                        <a:latin typeface="Calibri"/>
                      </a:endParaRPr>
                    </a:p>
                  </a:txBody>
                  <a:tcPr marL="9525" marR="9525" marT="9525" marB="0" anchor="b">
                    <a:solidFill>
                      <a:schemeClr val="accent6"/>
                    </a:solidFill>
                  </a:tcPr>
                </a:tc>
                <a:tc>
                  <a:txBody>
                    <a:bodyPr/>
                    <a:lstStyle/>
                    <a:p>
                      <a:pPr algn="l" fontAlgn="b"/>
                      <a:r>
                        <a:rPr lang="en-IN" sz="1800" b="0" i="0" u="none" strike="noStrike" dirty="0" smtClean="0">
                          <a:solidFill>
                            <a:srgbClr val="C00000"/>
                          </a:solidFill>
                          <a:effectLst/>
                          <a:latin typeface="Calibri"/>
                        </a:rPr>
                        <a:t>Eastern States</a:t>
                      </a:r>
                      <a:endParaRPr lang="en-IN" sz="1800" b="0" i="0" u="none" strike="noStrike" dirty="0">
                        <a:solidFill>
                          <a:srgbClr val="C00000"/>
                        </a:solidFill>
                        <a:effectLst/>
                        <a:latin typeface="Calibri"/>
                      </a:endParaRPr>
                    </a:p>
                  </a:txBody>
                  <a:tcPr marL="9525" marR="9525" marT="9525" marB="0" anchor="b">
                    <a:solidFill>
                      <a:schemeClr val="accent6"/>
                    </a:solidFill>
                  </a:tcPr>
                </a:tc>
                <a:tc>
                  <a:txBody>
                    <a:bodyPr/>
                    <a:lstStyle/>
                    <a:p>
                      <a:pPr algn="ctr" fontAlgn="b"/>
                      <a:r>
                        <a:rPr lang="en-IN" sz="2000" b="0" i="0" u="none" strike="noStrike" dirty="0" smtClean="0">
                          <a:solidFill>
                            <a:srgbClr val="000000"/>
                          </a:solidFill>
                          <a:effectLst/>
                          <a:latin typeface="Calibri"/>
                        </a:rPr>
                        <a:t>141</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128</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43</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20</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42</a:t>
                      </a:r>
                      <a:endParaRPr lang="en-IN" sz="20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37.38</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13.68</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23.69</a:t>
                      </a:r>
                      <a:endParaRPr lang="en-IN" sz="1800" b="0" i="0" u="none" strike="noStrike" dirty="0">
                        <a:solidFill>
                          <a:srgbClr val="000000"/>
                        </a:solidFill>
                        <a:effectLst/>
                        <a:latin typeface="Calibri"/>
                      </a:endParaRPr>
                    </a:p>
                  </a:txBody>
                  <a:tcPr marL="9525" marR="9525" marT="9525" marB="0" anchor="b"/>
                </a:tc>
              </a:tr>
              <a:tr h="554027">
                <a:tc>
                  <a:txBody>
                    <a:bodyPr/>
                    <a:lstStyle/>
                    <a:p>
                      <a:pPr algn="ctr" fontAlgn="b"/>
                      <a:r>
                        <a:rPr lang="en-IN" sz="1800" u="none" strike="noStrike" dirty="0">
                          <a:solidFill>
                            <a:srgbClr val="C00000"/>
                          </a:solidFill>
                          <a:effectLst/>
                        </a:rPr>
                        <a:t>3</a:t>
                      </a:r>
                      <a:endParaRPr lang="en-IN" sz="1800" b="0" i="0" u="none" strike="noStrike" dirty="0">
                        <a:solidFill>
                          <a:srgbClr val="C00000"/>
                        </a:solidFill>
                        <a:effectLst/>
                        <a:latin typeface="Calibri"/>
                      </a:endParaRPr>
                    </a:p>
                  </a:txBody>
                  <a:tcPr marL="9525" marR="9525" marT="9525" marB="0" anchor="b">
                    <a:solidFill>
                      <a:schemeClr val="accent6"/>
                    </a:solidFill>
                  </a:tcPr>
                </a:tc>
                <a:tc>
                  <a:txBody>
                    <a:bodyPr/>
                    <a:lstStyle/>
                    <a:p>
                      <a:pPr algn="l" fontAlgn="b"/>
                      <a:r>
                        <a:rPr lang="en-IN" sz="1800" b="0" i="0" u="none" strike="noStrike" dirty="0" smtClean="0">
                          <a:solidFill>
                            <a:srgbClr val="C00000"/>
                          </a:solidFill>
                          <a:effectLst/>
                          <a:latin typeface="Calibri"/>
                        </a:rPr>
                        <a:t>Western States</a:t>
                      </a:r>
                      <a:endParaRPr lang="en-IN" sz="1800" b="0" i="0" u="none" strike="noStrike" dirty="0">
                        <a:solidFill>
                          <a:srgbClr val="C00000"/>
                        </a:solidFill>
                        <a:effectLst/>
                        <a:latin typeface="Calibri"/>
                      </a:endParaRPr>
                    </a:p>
                  </a:txBody>
                  <a:tcPr marL="9525" marR="9525" marT="9525" marB="0" anchor="b">
                    <a:solidFill>
                      <a:schemeClr val="accent6"/>
                    </a:solidFill>
                  </a:tcPr>
                </a:tc>
                <a:tc>
                  <a:txBody>
                    <a:bodyPr/>
                    <a:lstStyle/>
                    <a:p>
                      <a:pPr algn="ctr" fontAlgn="b"/>
                      <a:r>
                        <a:rPr lang="en-IN" sz="2000" b="0" i="0" u="none" strike="noStrike" dirty="0" smtClean="0">
                          <a:solidFill>
                            <a:srgbClr val="000000"/>
                          </a:solidFill>
                          <a:effectLst/>
                          <a:latin typeface="Calibri"/>
                        </a:rPr>
                        <a:t>155</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81</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43</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36</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44</a:t>
                      </a:r>
                      <a:endParaRPr lang="en-IN" sz="20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44.21</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26.89</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17.31</a:t>
                      </a:r>
                      <a:endParaRPr lang="en-IN" sz="1800" b="0" i="0" u="none" strike="noStrike" dirty="0">
                        <a:solidFill>
                          <a:srgbClr val="000000"/>
                        </a:solidFill>
                        <a:effectLst/>
                        <a:latin typeface="Calibri"/>
                      </a:endParaRPr>
                    </a:p>
                  </a:txBody>
                  <a:tcPr marL="9525" marR="9525" marT="9525" marB="0" anchor="b"/>
                </a:tc>
              </a:tr>
              <a:tr h="554027">
                <a:tc>
                  <a:txBody>
                    <a:bodyPr/>
                    <a:lstStyle/>
                    <a:p>
                      <a:pPr algn="ctr" fontAlgn="b"/>
                      <a:r>
                        <a:rPr lang="en-IN" sz="1800" u="none" strike="noStrike" dirty="0">
                          <a:solidFill>
                            <a:srgbClr val="C00000"/>
                          </a:solidFill>
                          <a:effectLst/>
                        </a:rPr>
                        <a:t>4</a:t>
                      </a:r>
                      <a:endParaRPr lang="en-IN" sz="1800" b="0" i="0" u="none" strike="noStrike" dirty="0">
                        <a:solidFill>
                          <a:srgbClr val="C00000"/>
                        </a:solidFill>
                        <a:effectLst/>
                        <a:latin typeface="Calibri"/>
                      </a:endParaRPr>
                    </a:p>
                  </a:txBody>
                  <a:tcPr marL="9525" marR="9525" marT="9525" marB="0" anchor="b">
                    <a:solidFill>
                      <a:schemeClr val="accent6"/>
                    </a:solidFill>
                  </a:tcPr>
                </a:tc>
                <a:tc>
                  <a:txBody>
                    <a:bodyPr/>
                    <a:lstStyle/>
                    <a:p>
                      <a:pPr algn="l" fontAlgn="b"/>
                      <a:r>
                        <a:rPr lang="en-IN" sz="1800" b="0" i="0" u="none" strike="noStrike" dirty="0" smtClean="0">
                          <a:solidFill>
                            <a:srgbClr val="C00000"/>
                          </a:solidFill>
                          <a:effectLst/>
                          <a:latin typeface="Calibri"/>
                        </a:rPr>
                        <a:t>Southern States</a:t>
                      </a:r>
                      <a:endParaRPr lang="en-IN" sz="1800" b="0" i="0" u="none" strike="noStrike" dirty="0">
                        <a:solidFill>
                          <a:srgbClr val="C00000"/>
                        </a:solidFill>
                        <a:effectLst/>
                        <a:latin typeface="Calibri"/>
                      </a:endParaRPr>
                    </a:p>
                  </a:txBody>
                  <a:tcPr marL="9525" marR="9525" marT="9525" marB="0" anchor="b">
                    <a:solidFill>
                      <a:schemeClr val="accent6"/>
                    </a:solidFill>
                  </a:tcPr>
                </a:tc>
                <a:tc>
                  <a:txBody>
                    <a:bodyPr/>
                    <a:lstStyle/>
                    <a:p>
                      <a:pPr algn="ctr" fontAlgn="b"/>
                      <a:r>
                        <a:rPr lang="en-IN" sz="2000" b="0" i="0" u="none" strike="noStrike" dirty="0" smtClean="0">
                          <a:solidFill>
                            <a:srgbClr val="000000"/>
                          </a:solidFill>
                          <a:effectLst/>
                          <a:latin typeface="Calibri"/>
                        </a:rPr>
                        <a:t>120</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93</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33</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26</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21</a:t>
                      </a:r>
                      <a:endParaRPr lang="en-IN" sz="20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50.59</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13.05</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37.53</a:t>
                      </a:r>
                      <a:endParaRPr lang="en-IN" sz="1800" b="0" i="0" u="none" strike="noStrike" dirty="0">
                        <a:solidFill>
                          <a:srgbClr val="000000"/>
                        </a:solidFill>
                        <a:effectLst/>
                        <a:latin typeface="Calibri"/>
                      </a:endParaRPr>
                    </a:p>
                  </a:txBody>
                  <a:tcPr marL="9525" marR="9525" marT="9525" marB="0" anchor="b"/>
                </a:tc>
              </a:tr>
              <a:tr h="554027">
                <a:tc>
                  <a:txBody>
                    <a:bodyPr/>
                    <a:lstStyle/>
                    <a:p>
                      <a:pPr algn="ctr" fontAlgn="b"/>
                      <a:r>
                        <a:rPr lang="en-IN" sz="1800" u="none" strike="noStrike" dirty="0">
                          <a:solidFill>
                            <a:srgbClr val="C00000"/>
                          </a:solidFill>
                          <a:effectLst/>
                        </a:rPr>
                        <a:t>5</a:t>
                      </a:r>
                      <a:endParaRPr lang="en-IN" sz="1800" b="0" i="0" u="none" strike="noStrike" dirty="0">
                        <a:solidFill>
                          <a:srgbClr val="C00000"/>
                        </a:solidFill>
                        <a:effectLst/>
                        <a:latin typeface="Calibri"/>
                      </a:endParaRPr>
                    </a:p>
                  </a:txBody>
                  <a:tcPr marL="9525" marR="9525" marT="9525" marB="0" anchor="b">
                    <a:solidFill>
                      <a:schemeClr val="accent6"/>
                    </a:solidFill>
                  </a:tcPr>
                </a:tc>
                <a:tc>
                  <a:txBody>
                    <a:bodyPr/>
                    <a:lstStyle/>
                    <a:p>
                      <a:pPr algn="l" fontAlgn="b"/>
                      <a:r>
                        <a:rPr lang="en-IN" sz="1800" b="0" i="0" u="none" strike="noStrike" dirty="0" smtClean="0">
                          <a:solidFill>
                            <a:srgbClr val="C00000"/>
                          </a:solidFill>
                          <a:effectLst/>
                          <a:latin typeface="Calibri"/>
                        </a:rPr>
                        <a:t>NE States</a:t>
                      </a:r>
                      <a:endParaRPr lang="en-IN" sz="1800" b="0" i="0" u="none" strike="noStrike" dirty="0">
                        <a:solidFill>
                          <a:srgbClr val="C00000"/>
                        </a:solidFill>
                        <a:effectLst/>
                        <a:latin typeface="Calibri"/>
                      </a:endParaRPr>
                    </a:p>
                  </a:txBody>
                  <a:tcPr marL="9525" marR="9525" marT="9525" marB="0" anchor="b">
                    <a:solidFill>
                      <a:schemeClr val="accent6"/>
                    </a:solidFill>
                  </a:tcPr>
                </a:tc>
                <a:tc>
                  <a:txBody>
                    <a:bodyPr/>
                    <a:lstStyle/>
                    <a:p>
                      <a:pPr algn="ctr" fontAlgn="b"/>
                      <a:r>
                        <a:rPr lang="en-IN" sz="2000" b="0" i="0" u="none" strike="noStrike" dirty="0" smtClean="0">
                          <a:solidFill>
                            <a:srgbClr val="000000"/>
                          </a:solidFill>
                          <a:effectLst/>
                          <a:latin typeface="Calibri"/>
                        </a:rPr>
                        <a:t>104</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75</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34</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23</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23</a:t>
                      </a:r>
                      <a:endParaRPr lang="en-IN" sz="20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12.07</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4.65</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7.41</a:t>
                      </a:r>
                      <a:endParaRPr lang="en-IN" sz="1800" b="0" i="0" u="none" strike="noStrike" dirty="0">
                        <a:solidFill>
                          <a:srgbClr val="000000"/>
                        </a:solidFill>
                        <a:effectLst/>
                        <a:latin typeface="Calibri"/>
                      </a:endParaRPr>
                    </a:p>
                  </a:txBody>
                  <a:tcPr marL="9525" marR="9525" marT="9525" marB="0" anchor="b"/>
                </a:tc>
              </a:tr>
              <a:tr h="554027">
                <a:tc>
                  <a:txBody>
                    <a:bodyPr/>
                    <a:lstStyle/>
                    <a:p>
                      <a:pPr algn="ctr" fontAlgn="b"/>
                      <a:r>
                        <a:rPr lang="en-IN" sz="1800" u="none" strike="noStrike" dirty="0">
                          <a:solidFill>
                            <a:srgbClr val="C00000"/>
                          </a:solidFill>
                          <a:effectLst/>
                        </a:rPr>
                        <a:t>6</a:t>
                      </a:r>
                      <a:endParaRPr lang="en-IN" sz="1800" b="0" i="0" u="none" strike="noStrike" dirty="0">
                        <a:solidFill>
                          <a:srgbClr val="C00000"/>
                        </a:solidFill>
                        <a:effectLst/>
                        <a:latin typeface="Calibri"/>
                      </a:endParaRPr>
                    </a:p>
                  </a:txBody>
                  <a:tcPr marL="9525" marR="9525" marT="9525" marB="0" anchor="b">
                    <a:solidFill>
                      <a:schemeClr val="accent6"/>
                    </a:solidFill>
                  </a:tcPr>
                </a:tc>
                <a:tc>
                  <a:txBody>
                    <a:bodyPr/>
                    <a:lstStyle/>
                    <a:p>
                      <a:pPr algn="l" fontAlgn="b"/>
                      <a:r>
                        <a:rPr lang="en-IN" sz="1800" b="0" i="0" u="none" strike="noStrike" dirty="0" smtClean="0">
                          <a:solidFill>
                            <a:srgbClr val="C00000"/>
                          </a:solidFill>
                          <a:effectLst/>
                          <a:latin typeface="Calibri"/>
                        </a:rPr>
                        <a:t>UTs</a:t>
                      </a:r>
                      <a:endParaRPr lang="en-IN" sz="1800" b="0" i="0" u="none" strike="noStrike" dirty="0">
                        <a:solidFill>
                          <a:srgbClr val="C00000"/>
                        </a:solidFill>
                        <a:effectLst/>
                        <a:latin typeface="Calibri"/>
                      </a:endParaRPr>
                    </a:p>
                  </a:txBody>
                  <a:tcPr marL="9525" marR="9525" marT="9525" marB="0" anchor="b">
                    <a:solidFill>
                      <a:schemeClr val="accent6"/>
                    </a:solidFill>
                  </a:tcPr>
                </a:tc>
                <a:tc>
                  <a:txBody>
                    <a:bodyPr/>
                    <a:lstStyle/>
                    <a:p>
                      <a:pPr algn="ctr" fontAlgn="b"/>
                      <a:r>
                        <a:rPr lang="en-IN" sz="2000" b="0" i="0" u="none" strike="noStrike" dirty="0" smtClean="0">
                          <a:solidFill>
                            <a:srgbClr val="000000"/>
                          </a:solidFill>
                          <a:effectLst/>
                          <a:latin typeface="Calibri"/>
                        </a:rPr>
                        <a:t>23</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19</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12</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a:solidFill>
                            <a:srgbClr val="000000"/>
                          </a:solidFill>
                          <a:effectLst/>
                          <a:latin typeface="Calibri"/>
                        </a:rPr>
                        <a:t>0</a:t>
                      </a:r>
                    </a:p>
                  </a:txBody>
                  <a:tcPr marL="9525" marR="9525" marT="9525" marB="0" anchor="b"/>
                </a:tc>
                <a:tc>
                  <a:txBody>
                    <a:bodyPr/>
                    <a:lstStyle/>
                    <a:p>
                      <a:pPr algn="ctr" fontAlgn="b"/>
                      <a:r>
                        <a:rPr lang="en-IN" sz="2000" b="0" i="0" u="none" strike="noStrike" dirty="0">
                          <a:solidFill>
                            <a:srgbClr val="000000"/>
                          </a:solidFill>
                          <a:effectLst/>
                          <a:latin typeface="Calibri"/>
                        </a:rPr>
                        <a:t>0</a:t>
                      </a:r>
                    </a:p>
                  </a:txBody>
                  <a:tcPr marL="9525" marR="9525" marT="9525" marB="0" anchor="b"/>
                </a:tc>
                <a:tc>
                  <a:txBody>
                    <a:bodyPr/>
                    <a:lstStyle/>
                    <a:p>
                      <a:pPr algn="r" fontAlgn="b"/>
                      <a:r>
                        <a:rPr lang="en-IN" sz="1800" b="0" i="0" u="none" strike="noStrike" dirty="0" smtClean="0">
                          <a:solidFill>
                            <a:srgbClr val="000000"/>
                          </a:solidFill>
                          <a:effectLst/>
                          <a:latin typeface="Calibri"/>
                        </a:rPr>
                        <a:t>1.20</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0.10</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1.09</a:t>
                      </a:r>
                      <a:endParaRPr lang="en-IN" sz="1800" b="0" i="0" u="none" strike="noStrike" dirty="0">
                        <a:solidFill>
                          <a:srgbClr val="000000"/>
                        </a:solidFill>
                        <a:effectLst/>
                        <a:latin typeface="Calibri"/>
                      </a:endParaRPr>
                    </a:p>
                  </a:txBody>
                  <a:tcPr marL="9525" marR="9525" marT="9525" marB="0" anchor="b"/>
                </a:tc>
              </a:tr>
              <a:tr h="554027">
                <a:tc>
                  <a:txBody>
                    <a:bodyPr/>
                    <a:lstStyle/>
                    <a:p>
                      <a:pPr algn="l" fontAlgn="b"/>
                      <a:r>
                        <a:rPr lang="en-IN" sz="1800" u="none" strike="noStrike" dirty="0">
                          <a:solidFill>
                            <a:srgbClr val="C00000"/>
                          </a:solidFill>
                          <a:effectLst/>
                        </a:rPr>
                        <a:t> </a:t>
                      </a:r>
                      <a:endParaRPr lang="en-IN" sz="1800" b="0" i="0" u="none" strike="noStrike" dirty="0">
                        <a:solidFill>
                          <a:srgbClr val="C00000"/>
                        </a:solidFill>
                        <a:effectLst/>
                        <a:latin typeface="Calibri"/>
                      </a:endParaRPr>
                    </a:p>
                  </a:txBody>
                  <a:tcPr marL="9525" marR="9525" marT="9525" marB="0" anchor="b">
                    <a:solidFill>
                      <a:schemeClr val="accent6"/>
                    </a:solidFill>
                  </a:tcPr>
                </a:tc>
                <a:tc>
                  <a:txBody>
                    <a:bodyPr/>
                    <a:lstStyle/>
                    <a:p>
                      <a:pPr algn="l" fontAlgn="b"/>
                      <a:r>
                        <a:rPr lang="en-IN" sz="1800" b="1" u="none" strike="noStrike" dirty="0">
                          <a:solidFill>
                            <a:srgbClr val="C00000"/>
                          </a:solidFill>
                          <a:effectLst/>
                        </a:rPr>
                        <a:t>Total </a:t>
                      </a:r>
                      <a:endParaRPr lang="en-IN" sz="1800" b="1" i="0" u="none" strike="noStrike" dirty="0">
                        <a:solidFill>
                          <a:srgbClr val="C00000"/>
                        </a:solidFill>
                        <a:effectLst/>
                        <a:latin typeface="Calibri"/>
                      </a:endParaRPr>
                    </a:p>
                  </a:txBody>
                  <a:tcPr marL="9525" marR="9525" marT="9525" marB="0" anchor="b">
                    <a:solidFill>
                      <a:schemeClr val="accent6"/>
                    </a:solidFill>
                  </a:tcPr>
                </a:tc>
                <a:tc>
                  <a:txBody>
                    <a:bodyPr/>
                    <a:lstStyle/>
                    <a:p>
                      <a:pPr algn="ctr" fontAlgn="b"/>
                      <a:r>
                        <a:rPr lang="en-IN" sz="2000" b="0" i="0" u="none" strike="noStrike" dirty="0" smtClean="0">
                          <a:solidFill>
                            <a:srgbClr val="000000"/>
                          </a:solidFill>
                          <a:effectLst/>
                          <a:latin typeface="Calibri"/>
                        </a:rPr>
                        <a:t>709</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smtClean="0">
                          <a:solidFill>
                            <a:srgbClr val="000000"/>
                          </a:solidFill>
                          <a:effectLst/>
                          <a:latin typeface="Calibri"/>
                        </a:rPr>
                        <a:t>520</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227</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134</a:t>
                      </a:r>
                      <a:endParaRPr lang="en-IN" sz="2000" b="0" i="0" u="none" strike="noStrike" dirty="0">
                        <a:solidFill>
                          <a:srgbClr val="000000"/>
                        </a:solidFill>
                        <a:effectLst/>
                        <a:latin typeface="Calibri"/>
                      </a:endParaRPr>
                    </a:p>
                  </a:txBody>
                  <a:tcPr marL="9525" marR="9525" marT="9525" marB="0" anchor="b"/>
                </a:tc>
                <a:tc>
                  <a:txBody>
                    <a:bodyPr/>
                    <a:lstStyle/>
                    <a:p>
                      <a:pPr algn="ctr" fontAlgn="b"/>
                      <a:r>
                        <a:rPr lang="en-IN" sz="2000" b="0" i="0" u="none" strike="noStrike" dirty="0" smtClean="0">
                          <a:solidFill>
                            <a:srgbClr val="000000"/>
                          </a:solidFill>
                          <a:effectLst/>
                          <a:latin typeface="Calibri"/>
                        </a:rPr>
                        <a:t>175</a:t>
                      </a:r>
                      <a:endParaRPr lang="en-IN" sz="20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184.81</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74.90</a:t>
                      </a:r>
                      <a:endParaRPr lang="en-IN" sz="1800" b="0" i="0" u="none" strike="noStrike" dirty="0">
                        <a:solidFill>
                          <a:srgbClr val="000000"/>
                        </a:solidFill>
                        <a:effectLst/>
                        <a:latin typeface="Calibri"/>
                      </a:endParaRPr>
                    </a:p>
                  </a:txBody>
                  <a:tcPr marL="9525" marR="9525" marT="9525" marB="0" anchor="b"/>
                </a:tc>
                <a:tc>
                  <a:txBody>
                    <a:bodyPr/>
                    <a:lstStyle/>
                    <a:p>
                      <a:pPr algn="r" fontAlgn="b"/>
                      <a:r>
                        <a:rPr lang="en-IN" sz="1800" b="0" i="0" u="none" strike="noStrike" dirty="0" smtClean="0">
                          <a:solidFill>
                            <a:srgbClr val="000000"/>
                          </a:solidFill>
                          <a:effectLst/>
                          <a:latin typeface="Calibri"/>
                        </a:rPr>
                        <a:t>109.90</a:t>
                      </a:r>
                      <a:endParaRPr lang="en-IN" sz="18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15472838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solidFill>
                  <a:srgbClr val="C00000"/>
                </a:solidFill>
              </a:rPr>
              <a:t>Services Provided Under NPHCE</a:t>
            </a:r>
            <a:br>
              <a:rPr lang="en-IN" dirty="0" smtClean="0">
                <a:solidFill>
                  <a:srgbClr val="C00000"/>
                </a:solidFill>
              </a:rPr>
            </a:br>
            <a:r>
              <a:rPr lang="en-IN" dirty="0" smtClean="0">
                <a:solidFill>
                  <a:srgbClr val="C00000"/>
                </a:solidFill>
              </a:rPr>
              <a:t>						</a:t>
            </a:r>
            <a:r>
              <a:rPr lang="en-IN" sz="2200" dirty="0" smtClean="0">
                <a:solidFill>
                  <a:srgbClr val="C00000"/>
                </a:solidFill>
              </a:rPr>
              <a:t>(Number in Lack)</a:t>
            </a:r>
            <a:endParaRPr lang="en-IN" dirty="0">
              <a:solidFill>
                <a:srgbClr val="C0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623868215"/>
              </p:ext>
            </p:extLst>
          </p:nvPr>
        </p:nvGraphicFramePr>
        <p:xfrm>
          <a:off x="304801" y="1524000"/>
          <a:ext cx="8458200" cy="4787265"/>
        </p:xfrm>
        <a:graphic>
          <a:graphicData uri="http://schemas.openxmlformats.org/drawingml/2006/table">
            <a:tbl>
              <a:tblPr>
                <a:tableStyleId>{5C22544A-7EE6-4342-B048-85BDC9FD1C3A}</a:tableStyleId>
              </a:tblPr>
              <a:tblGrid>
                <a:gridCol w="1137237"/>
                <a:gridCol w="2772015"/>
                <a:gridCol w="1137237"/>
                <a:gridCol w="1137237"/>
                <a:gridCol w="1137237"/>
                <a:gridCol w="1137237"/>
              </a:tblGrid>
              <a:tr h="449580">
                <a:tc>
                  <a:txBody>
                    <a:bodyPr/>
                    <a:lstStyle/>
                    <a:p>
                      <a:pPr algn="l" fontAlgn="b"/>
                      <a:r>
                        <a:rPr lang="en-IN" sz="2400" u="none" strike="noStrike" dirty="0">
                          <a:effectLst/>
                        </a:rPr>
                        <a:t>S. No</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Services</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2013-14</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2014-15</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2015-16</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2016-17</a:t>
                      </a:r>
                      <a:endParaRPr lang="en-IN" sz="2400" b="0" i="0" u="none" strike="noStrike" dirty="0">
                        <a:solidFill>
                          <a:srgbClr val="000000"/>
                        </a:solidFill>
                        <a:effectLst/>
                        <a:latin typeface="Calibri"/>
                      </a:endParaRPr>
                    </a:p>
                  </a:txBody>
                  <a:tcPr marL="9525" marR="9525" marT="9525" marB="0" anchor="b">
                    <a:solidFill>
                      <a:srgbClr val="FFC000"/>
                    </a:solidFill>
                  </a:tcPr>
                </a:tc>
              </a:tr>
              <a:tr h="449580">
                <a:tc>
                  <a:txBody>
                    <a:bodyPr/>
                    <a:lstStyle/>
                    <a:p>
                      <a:pPr algn="ctr" fontAlgn="b"/>
                      <a:r>
                        <a:rPr lang="en-IN" sz="2400" u="none" strike="noStrike" dirty="0">
                          <a:effectLst/>
                        </a:rPr>
                        <a:t>1</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OPD Services</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r" fontAlgn="b"/>
                      <a:r>
                        <a:rPr lang="en-IN" sz="2400" u="none" strike="noStrike" dirty="0">
                          <a:effectLst/>
                        </a:rPr>
                        <a:t>5.51</a:t>
                      </a:r>
                      <a:endParaRPr lang="en-IN" sz="2400" b="0" i="0" u="none" strike="noStrike" dirty="0">
                        <a:solidFill>
                          <a:srgbClr val="000000"/>
                        </a:solidFill>
                        <a:effectLst/>
                        <a:latin typeface="Calibri"/>
                      </a:endParaRPr>
                    </a:p>
                  </a:txBody>
                  <a:tcPr marL="9525" marR="9525" marT="9525" marB="0" anchor="b"/>
                </a:tc>
                <a:tc>
                  <a:txBody>
                    <a:bodyPr/>
                    <a:lstStyle/>
                    <a:p>
                      <a:pPr algn="r" fontAlgn="b"/>
                      <a:r>
                        <a:rPr lang="en-IN" sz="2400" u="none" strike="noStrike" dirty="0">
                          <a:effectLst/>
                        </a:rPr>
                        <a:t>14.93</a:t>
                      </a:r>
                      <a:endParaRPr lang="en-IN" sz="2400" b="0" i="0" u="none" strike="noStrike" dirty="0">
                        <a:solidFill>
                          <a:srgbClr val="000000"/>
                        </a:solidFill>
                        <a:effectLst/>
                        <a:latin typeface="Calibri"/>
                      </a:endParaRPr>
                    </a:p>
                  </a:txBody>
                  <a:tcPr marL="9525" marR="9525" marT="9525" marB="0" anchor="b"/>
                </a:tc>
                <a:tc>
                  <a:txBody>
                    <a:bodyPr/>
                    <a:lstStyle/>
                    <a:p>
                      <a:pPr algn="r" fontAlgn="b"/>
                      <a:r>
                        <a:rPr lang="en-IN" sz="2400" u="none" strike="noStrike">
                          <a:effectLst/>
                        </a:rPr>
                        <a:t>49.64</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32.32</a:t>
                      </a:r>
                      <a:endParaRPr lang="en-IN" sz="2400" b="0" i="0" u="none" strike="noStrike">
                        <a:solidFill>
                          <a:srgbClr val="000000"/>
                        </a:solidFill>
                        <a:effectLst/>
                        <a:latin typeface="Calibri"/>
                      </a:endParaRPr>
                    </a:p>
                  </a:txBody>
                  <a:tcPr marL="9525" marR="9525" marT="9525" marB="0" anchor="b"/>
                </a:tc>
              </a:tr>
              <a:tr h="449580">
                <a:tc>
                  <a:txBody>
                    <a:bodyPr/>
                    <a:lstStyle/>
                    <a:p>
                      <a:pPr algn="ctr" fontAlgn="b"/>
                      <a:r>
                        <a:rPr lang="en-IN" sz="2400" u="none" strike="noStrike" dirty="0">
                          <a:effectLst/>
                        </a:rPr>
                        <a:t>2</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In-door Admissions</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r" fontAlgn="b"/>
                      <a:r>
                        <a:rPr lang="en-IN" sz="2400" u="none" strike="noStrike">
                          <a:effectLst/>
                        </a:rPr>
                        <a:t>0.18</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dirty="0">
                          <a:effectLst/>
                        </a:rPr>
                        <a:t>0.49</a:t>
                      </a:r>
                      <a:endParaRPr lang="en-IN" sz="2400" b="0" i="0" u="none" strike="noStrike" dirty="0">
                        <a:solidFill>
                          <a:srgbClr val="000000"/>
                        </a:solidFill>
                        <a:effectLst/>
                        <a:latin typeface="Calibri"/>
                      </a:endParaRPr>
                    </a:p>
                  </a:txBody>
                  <a:tcPr marL="9525" marR="9525" marT="9525" marB="0" anchor="b"/>
                </a:tc>
                <a:tc>
                  <a:txBody>
                    <a:bodyPr/>
                    <a:lstStyle/>
                    <a:p>
                      <a:pPr algn="r" fontAlgn="b"/>
                      <a:r>
                        <a:rPr lang="en-IN" sz="2400" u="none" strike="noStrike" dirty="0">
                          <a:effectLst/>
                        </a:rPr>
                        <a:t>1.14</a:t>
                      </a:r>
                      <a:endParaRPr lang="en-IN" sz="2400" b="0" i="0" u="none" strike="noStrike" dirty="0">
                        <a:solidFill>
                          <a:srgbClr val="000000"/>
                        </a:solidFill>
                        <a:effectLst/>
                        <a:latin typeface="Calibri"/>
                      </a:endParaRPr>
                    </a:p>
                  </a:txBody>
                  <a:tcPr marL="9525" marR="9525" marT="9525" marB="0" anchor="b"/>
                </a:tc>
                <a:tc>
                  <a:txBody>
                    <a:bodyPr/>
                    <a:lstStyle/>
                    <a:p>
                      <a:pPr algn="r" fontAlgn="b"/>
                      <a:r>
                        <a:rPr lang="en-IN" sz="2400" u="none" strike="noStrike" dirty="0">
                          <a:effectLst/>
                        </a:rPr>
                        <a:t>0.67</a:t>
                      </a:r>
                      <a:endParaRPr lang="en-IN" sz="2400" b="0" i="0" u="none" strike="noStrike" dirty="0">
                        <a:solidFill>
                          <a:srgbClr val="000000"/>
                        </a:solidFill>
                        <a:effectLst/>
                        <a:latin typeface="Calibri"/>
                      </a:endParaRPr>
                    </a:p>
                  </a:txBody>
                  <a:tcPr marL="9525" marR="9525" marT="9525" marB="0" anchor="b"/>
                </a:tc>
              </a:tr>
              <a:tr h="449580">
                <a:tc>
                  <a:txBody>
                    <a:bodyPr/>
                    <a:lstStyle/>
                    <a:p>
                      <a:pPr algn="ctr" fontAlgn="b"/>
                      <a:r>
                        <a:rPr lang="en-IN" sz="2400" u="none" strike="noStrike" dirty="0">
                          <a:effectLst/>
                        </a:rPr>
                        <a:t>3</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Physiotherapy</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r" fontAlgn="b"/>
                      <a:r>
                        <a:rPr lang="en-IN" sz="2400" u="none" strike="noStrike">
                          <a:effectLst/>
                        </a:rPr>
                        <a:t>0.37</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1.34</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3.62</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dirty="0">
                          <a:effectLst/>
                        </a:rPr>
                        <a:t>1.40</a:t>
                      </a:r>
                      <a:endParaRPr lang="en-IN" sz="2400" b="0" i="0" u="none" strike="noStrike" dirty="0">
                        <a:solidFill>
                          <a:srgbClr val="000000"/>
                        </a:solidFill>
                        <a:effectLst/>
                        <a:latin typeface="Calibri"/>
                      </a:endParaRPr>
                    </a:p>
                  </a:txBody>
                  <a:tcPr marL="9525" marR="9525" marT="9525" marB="0" anchor="b"/>
                </a:tc>
              </a:tr>
              <a:tr h="449580">
                <a:tc>
                  <a:txBody>
                    <a:bodyPr/>
                    <a:lstStyle/>
                    <a:p>
                      <a:pPr algn="ctr" fontAlgn="b"/>
                      <a:r>
                        <a:rPr lang="en-IN" sz="2400" u="none" strike="noStrike" dirty="0">
                          <a:effectLst/>
                        </a:rPr>
                        <a:t>4</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Lab. Tests</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r" fontAlgn="b"/>
                      <a:r>
                        <a:rPr lang="en-IN" sz="2400" u="none" strike="noStrike">
                          <a:effectLst/>
                        </a:rPr>
                        <a:t>0.81</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1.51</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11.62</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dirty="0">
                          <a:effectLst/>
                        </a:rPr>
                        <a:t>10.00</a:t>
                      </a:r>
                      <a:endParaRPr lang="en-IN" sz="2400" b="0" i="0" u="none" strike="noStrike" dirty="0">
                        <a:solidFill>
                          <a:srgbClr val="000000"/>
                        </a:solidFill>
                        <a:effectLst/>
                        <a:latin typeface="Calibri"/>
                      </a:endParaRPr>
                    </a:p>
                  </a:txBody>
                  <a:tcPr marL="9525" marR="9525" marT="9525" marB="0" anchor="b"/>
                </a:tc>
              </a:tr>
              <a:tr h="449580">
                <a:tc>
                  <a:txBody>
                    <a:bodyPr/>
                    <a:lstStyle/>
                    <a:p>
                      <a:pPr algn="ctr" fontAlgn="b"/>
                      <a:r>
                        <a:rPr lang="en-IN" sz="2400" u="none" strike="noStrike" dirty="0">
                          <a:effectLst/>
                        </a:rPr>
                        <a:t>5</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Elderly Screened</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r" fontAlgn="b"/>
                      <a:r>
                        <a:rPr lang="en-IN" sz="2400" u="none" strike="noStrike">
                          <a:effectLst/>
                        </a:rPr>
                        <a:t>0.00</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0.09</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2.27</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dirty="0">
                          <a:effectLst/>
                        </a:rPr>
                        <a:t>15.40</a:t>
                      </a:r>
                      <a:endParaRPr lang="en-IN" sz="2400" b="0" i="0" u="none" strike="noStrike" dirty="0">
                        <a:solidFill>
                          <a:srgbClr val="000000"/>
                        </a:solidFill>
                        <a:effectLst/>
                        <a:latin typeface="Calibri"/>
                      </a:endParaRPr>
                    </a:p>
                  </a:txBody>
                  <a:tcPr marL="9525" marR="9525" marT="9525" marB="0" anchor="b"/>
                </a:tc>
              </a:tr>
              <a:tr h="449580">
                <a:tc>
                  <a:txBody>
                    <a:bodyPr/>
                    <a:lstStyle/>
                    <a:p>
                      <a:pPr algn="ctr" fontAlgn="b"/>
                      <a:r>
                        <a:rPr lang="en-IN" sz="2400" u="none" strike="noStrike" dirty="0">
                          <a:effectLst/>
                        </a:rPr>
                        <a:t>6</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Home Based Care</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r" fontAlgn="b"/>
                      <a:r>
                        <a:rPr lang="en-IN" sz="2400" u="none" strike="noStrike">
                          <a:effectLst/>
                        </a:rPr>
                        <a:t>0.02</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0.37</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0.67</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dirty="0">
                          <a:effectLst/>
                        </a:rPr>
                        <a:t>0.86</a:t>
                      </a:r>
                      <a:endParaRPr lang="en-IN" sz="2400" b="0" i="0" u="none" strike="noStrike" dirty="0">
                        <a:solidFill>
                          <a:srgbClr val="000000"/>
                        </a:solidFill>
                        <a:effectLst/>
                        <a:latin typeface="Calibri"/>
                      </a:endParaRPr>
                    </a:p>
                  </a:txBody>
                  <a:tcPr marL="9525" marR="9525" marT="9525" marB="0" anchor="b"/>
                </a:tc>
              </a:tr>
              <a:tr h="449580">
                <a:tc>
                  <a:txBody>
                    <a:bodyPr/>
                    <a:lstStyle/>
                    <a:p>
                      <a:pPr algn="ctr" fontAlgn="b"/>
                      <a:r>
                        <a:rPr lang="en-IN" sz="2400" u="none" strike="noStrike" dirty="0">
                          <a:effectLst/>
                        </a:rPr>
                        <a:t>7</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Supportive Devices</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r" fontAlgn="b"/>
                      <a:r>
                        <a:rPr lang="en-IN" sz="2400" u="none" strike="noStrike">
                          <a:effectLst/>
                        </a:rPr>
                        <a:t>0.01</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0.11</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0.07</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dirty="0">
                          <a:effectLst/>
                        </a:rPr>
                        <a:t>0.02</a:t>
                      </a:r>
                      <a:endParaRPr lang="en-IN" sz="2400" b="0" i="0" u="none" strike="noStrike" dirty="0">
                        <a:solidFill>
                          <a:srgbClr val="000000"/>
                        </a:solidFill>
                        <a:effectLst/>
                        <a:latin typeface="Calibri"/>
                      </a:endParaRPr>
                    </a:p>
                  </a:txBody>
                  <a:tcPr marL="9525" marR="9525" marT="9525" marB="0" anchor="b"/>
                </a:tc>
              </a:tr>
              <a:tr h="449580">
                <a:tc>
                  <a:txBody>
                    <a:bodyPr/>
                    <a:lstStyle/>
                    <a:p>
                      <a:pPr algn="ctr" fontAlgn="b"/>
                      <a:r>
                        <a:rPr lang="en-IN" sz="2400" u="none" strike="noStrike" dirty="0">
                          <a:effectLst/>
                        </a:rPr>
                        <a:t>8</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Cases referred</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r" fontAlgn="b"/>
                      <a:r>
                        <a:rPr lang="en-IN" sz="2400" u="none" strike="noStrike">
                          <a:effectLst/>
                        </a:rPr>
                        <a:t>0.01</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0.05</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0.24</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dirty="0">
                          <a:effectLst/>
                        </a:rPr>
                        <a:t>0.12</a:t>
                      </a:r>
                      <a:endParaRPr lang="en-IN" sz="2400" b="0" i="0" u="none" strike="noStrike" dirty="0">
                        <a:solidFill>
                          <a:srgbClr val="000000"/>
                        </a:solidFill>
                        <a:effectLst/>
                        <a:latin typeface="Calibri"/>
                      </a:endParaRPr>
                    </a:p>
                  </a:txBody>
                  <a:tcPr marL="9525" marR="9525" marT="9525" marB="0" anchor="b"/>
                </a:tc>
              </a:tr>
              <a:tr h="449580">
                <a:tc>
                  <a:txBody>
                    <a:bodyPr/>
                    <a:lstStyle/>
                    <a:p>
                      <a:pPr algn="ctr" fontAlgn="b"/>
                      <a:r>
                        <a:rPr lang="en-IN" sz="2400" u="none" strike="noStrike" dirty="0">
                          <a:effectLst/>
                        </a:rPr>
                        <a:t>9</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dirty="0">
                          <a:effectLst/>
                        </a:rPr>
                        <a:t>Cases Died in Hospitals</a:t>
                      </a:r>
                      <a:endParaRPr lang="en-IN" sz="2400" b="0" i="0" u="none" strike="noStrike" dirty="0">
                        <a:solidFill>
                          <a:srgbClr val="000000"/>
                        </a:solidFill>
                        <a:effectLst/>
                        <a:latin typeface="Calibri"/>
                      </a:endParaRPr>
                    </a:p>
                  </a:txBody>
                  <a:tcPr marL="9525" marR="9525" marT="9525" marB="0" anchor="b">
                    <a:solidFill>
                      <a:srgbClr val="FFC000"/>
                    </a:solidFill>
                  </a:tcPr>
                </a:tc>
                <a:tc>
                  <a:txBody>
                    <a:bodyPr/>
                    <a:lstStyle/>
                    <a:p>
                      <a:pPr algn="l" fontAlgn="b"/>
                      <a:r>
                        <a:rPr lang="en-IN" sz="2400" u="none" strike="noStrike">
                          <a:effectLst/>
                        </a:rPr>
                        <a:t> </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0.00</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a:effectLst/>
                        </a:rPr>
                        <a:t>0.03</a:t>
                      </a:r>
                      <a:endParaRPr lang="en-IN" sz="2400" b="0" i="0" u="none" strike="noStrike">
                        <a:solidFill>
                          <a:srgbClr val="000000"/>
                        </a:solidFill>
                        <a:effectLst/>
                        <a:latin typeface="Calibri"/>
                      </a:endParaRPr>
                    </a:p>
                  </a:txBody>
                  <a:tcPr marL="9525" marR="9525" marT="9525" marB="0" anchor="b"/>
                </a:tc>
                <a:tc>
                  <a:txBody>
                    <a:bodyPr/>
                    <a:lstStyle/>
                    <a:p>
                      <a:pPr algn="r" fontAlgn="b"/>
                      <a:r>
                        <a:rPr lang="en-IN" sz="2400" u="none" strike="noStrike" dirty="0">
                          <a:effectLst/>
                        </a:rPr>
                        <a:t>0.02</a:t>
                      </a:r>
                      <a:endParaRPr lang="en-IN" sz="24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18877993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4624"/>
            <a:ext cx="9144000" cy="680120"/>
          </a:xfrm>
        </p:spPr>
        <p:txBody>
          <a:bodyPr>
            <a:normAutofit fontScale="90000"/>
          </a:bodyPr>
          <a:lstStyle/>
          <a:p>
            <a:pPr>
              <a:defRPr/>
            </a:pPr>
            <a:r>
              <a:rPr lang="en-IN" sz="4000" dirty="0" smtClean="0">
                <a:solidFill>
                  <a:srgbClr val="C00000"/>
                </a:solidFill>
              </a:rPr>
              <a:t>Major Issues implementation</a:t>
            </a:r>
            <a:endParaRPr lang="en-IN" sz="4000" dirty="0">
              <a:solidFill>
                <a:srgbClr val="C00000"/>
              </a:solidFill>
            </a:endParaRPr>
          </a:p>
        </p:txBody>
      </p:sp>
      <p:sp>
        <p:nvSpPr>
          <p:cNvPr id="54275" name="Content Placeholder 2"/>
          <p:cNvSpPr>
            <a:spLocks noGrp="1"/>
          </p:cNvSpPr>
          <p:nvPr>
            <p:ph idx="1"/>
          </p:nvPr>
        </p:nvSpPr>
        <p:spPr>
          <a:xfrm>
            <a:off x="457200" y="836712"/>
            <a:ext cx="8229600" cy="5688632"/>
          </a:xfrm>
        </p:spPr>
        <p:txBody>
          <a:bodyPr>
            <a:normAutofit fontScale="85000" lnSpcReduction="10000"/>
          </a:bodyPr>
          <a:lstStyle/>
          <a:p>
            <a:r>
              <a:rPr lang="en-IN" altLang="en-US" sz="2400" dirty="0" smtClean="0">
                <a:solidFill>
                  <a:srgbClr val="C00000"/>
                </a:solidFill>
              </a:rPr>
              <a:t>Aligning the Health system to make it age friendly - </a:t>
            </a:r>
            <a:r>
              <a:rPr lang="en-IN" altLang="en-US" sz="2400" dirty="0" smtClean="0"/>
              <a:t> Need for Expansion and operationalization of Programme activities are slow. All States and UTs.  are to </a:t>
            </a:r>
            <a:r>
              <a:rPr lang="en-IN" altLang="en-US" sz="2400" dirty="0" err="1" smtClean="0"/>
              <a:t>operationalization</a:t>
            </a:r>
            <a:r>
              <a:rPr lang="en-IN" altLang="en-US" sz="2400" dirty="0" smtClean="0"/>
              <a:t> all sanctioned districts and to </a:t>
            </a:r>
            <a:r>
              <a:rPr lang="en-IN" altLang="en-US" sz="2400" dirty="0" smtClean="0">
                <a:solidFill>
                  <a:srgbClr val="C00000"/>
                </a:solidFill>
              </a:rPr>
              <a:t>propose all remaining districts </a:t>
            </a:r>
            <a:r>
              <a:rPr lang="en-IN" altLang="en-US" sz="2400" dirty="0" smtClean="0"/>
              <a:t>in PIP of 2017-18.</a:t>
            </a:r>
          </a:p>
          <a:p>
            <a:r>
              <a:rPr lang="en-IN" altLang="en-US" sz="2400" dirty="0" smtClean="0">
                <a:solidFill>
                  <a:srgbClr val="C00000"/>
                </a:solidFill>
              </a:rPr>
              <a:t>Appointment of contractual staff and </a:t>
            </a:r>
            <a:r>
              <a:rPr lang="en-IN" altLang="en-US" sz="2400" dirty="0">
                <a:solidFill>
                  <a:srgbClr val="C00000"/>
                </a:solidFill>
              </a:rPr>
              <a:t>training in geriatric </a:t>
            </a:r>
            <a:r>
              <a:rPr lang="en-IN" altLang="en-US" sz="2400" dirty="0" smtClean="0"/>
              <a:t>of concerned </a:t>
            </a:r>
            <a:r>
              <a:rPr lang="en-IN" altLang="en-US" sz="2400" dirty="0"/>
              <a:t>d</a:t>
            </a:r>
            <a:r>
              <a:rPr lang="en-IN" altLang="en-US" sz="2400" dirty="0" smtClean="0"/>
              <a:t>octors, nurses and paramedics among existing staff should be the next priority. </a:t>
            </a:r>
            <a:endParaRPr lang="en-IN" altLang="en-US" sz="2400" dirty="0"/>
          </a:p>
          <a:p>
            <a:r>
              <a:rPr lang="en-IN" altLang="en-US" sz="2400" dirty="0" smtClean="0"/>
              <a:t>Adapting  </a:t>
            </a:r>
            <a:r>
              <a:rPr lang="en-IN" altLang="en-US" sz="2400" dirty="0" smtClean="0">
                <a:solidFill>
                  <a:srgbClr val="C00000"/>
                </a:solidFill>
              </a:rPr>
              <a:t>life course approach</a:t>
            </a:r>
            <a:r>
              <a:rPr lang="en-IN" altLang="en-US" sz="2400" dirty="0" smtClean="0"/>
              <a:t> and developing </a:t>
            </a:r>
            <a:r>
              <a:rPr lang="en-IN" altLang="en-US" sz="2400" dirty="0" err="1" smtClean="0"/>
              <a:t>multisectoral</a:t>
            </a:r>
            <a:r>
              <a:rPr lang="en-IN" altLang="en-US" sz="2400" dirty="0" smtClean="0"/>
              <a:t> approach and partnership</a:t>
            </a:r>
          </a:p>
          <a:p>
            <a:r>
              <a:rPr lang="en-IN" altLang="en-US" sz="2400" dirty="0" smtClean="0">
                <a:solidFill>
                  <a:srgbClr val="C00000"/>
                </a:solidFill>
              </a:rPr>
              <a:t>Purchases of equipment/machinery and logistics  </a:t>
            </a:r>
            <a:r>
              <a:rPr lang="en-IN" altLang="en-US" sz="2400" dirty="0" smtClean="0"/>
              <a:t>as applicable under programme is not undertaken. States should do this on priority basis  </a:t>
            </a:r>
          </a:p>
          <a:p>
            <a:r>
              <a:rPr lang="en-IN" altLang="en-US" sz="2400" dirty="0">
                <a:solidFill>
                  <a:srgbClr val="C00000"/>
                </a:solidFill>
              </a:rPr>
              <a:t>Funds Utilization </a:t>
            </a:r>
            <a:r>
              <a:rPr lang="en-IN" altLang="en-US" sz="2400" dirty="0"/>
              <a:t>is </a:t>
            </a:r>
            <a:r>
              <a:rPr lang="en-IN" altLang="en-US" sz="2400" dirty="0" smtClean="0"/>
              <a:t>low, </a:t>
            </a:r>
            <a:r>
              <a:rPr lang="en-IN" altLang="en-US" sz="2400" dirty="0"/>
              <a:t>Utilization Certificates </a:t>
            </a:r>
            <a:r>
              <a:rPr lang="en-IN" altLang="en-US" sz="2400" dirty="0" smtClean="0"/>
              <a:t>&amp; Audited Statements are not </a:t>
            </a:r>
            <a:r>
              <a:rPr lang="en-IN" altLang="en-US" sz="2400" dirty="0"/>
              <a:t>submitted</a:t>
            </a:r>
            <a:r>
              <a:rPr lang="en-IN" altLang="en-US" sz="2400" dirty="0" smtClean="0"/>
              <a:t>. All the States and UTs. ensure complete utilization of existing funds and if required should submit supplementary request for more funds. States should also submit pending Utilization Certificates and audited Statements urgently.</a:t>
            </a:r>
          </a:p>
          <a:p>
            <a:r>
              <a:rPr lang="en-IN" altLang="en-US" sz="2400" dirty="0" smtClean="0">
                <a:solidFill>
                  <a:srgbClr val="C00000"/>
                </a:solidFill>
              </a:rPr>
              <a:t>Quarterly Progress Reports (QPRs) </a:t>
            </a:r>
            <a:r>
              <a:rPr lang="en-IN" altLang="en-US" sz="2400" dirty="0" smtClean="0"/>
              <a:t>are not </a:t>
            </a:r>
            <a:r>
              <a:rPr lang="en-IN" altLang="en-US" sz="2400" dirty="0"/>
              <a:t>submitted </a:t>
            </a:r>
            <a:r>
              <a:rPr lang="en-IN" altLang="en-US" sz="2400" dirty="0" smtClean="0"/>
              <a:t>timely. All the states and UTs should ensure submitting Progress report regularly to update the status of implementation of Programme.</a:t>
            </a:r>
            <a:endParaRPr lang="en-IN" altLang="en-US" sz="2400" dirty="0"/>
          </a:p>
        </p:txBody>
      </p:sp>
    </p:spTree>
    <p:extLst>
      <p:ext uri="{BB962C8B-B14F-4D97-AF65-F5344CB8AC3E}">
        <p14:creationId xmlns:p14="http://schemas.microsoft.com/office/powerpoint/2010/main" val="27498921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lstStyle/>
          <a:p>
            <a:r>
              <a:rPr lang="en-US" dirty="0" smtClean="0">
                <a:solidFill>
                  <a:srgbClr val="FF0000"/>
                </a:solidFill>
              </a:rPr>
              <a:t>THANK YOU</a:t>
            </a:r>
            <a:endParaRPr lang="en-US" dirty="0">
              <a:solidFill>
                <a:srgbClr val="FF0000"/>
              </a:solidFill>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52432" y="457200"/>
            <a:ext cx="6839136" cy="4525963"/>
          </a:xfrm>
          <a:prstGeom prst="rect">
            <a:avLst/>
          </a:prstGeom>
          <a:noFill/>
          <a:ln>
            <a:noFill/>
          </a:ln>
        </p:spPr>
      </p:pic>
    </p:spTree>
    <p:extLst>
      <p:ext uri="{BB962C8B-B14F-4D97-AF65-F5344CB8AC3E}">
        <p14:creationId xmlns:p14="http://schemas.microsoft.com/office/powerpoint/2010/main" val="2391156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228600"/>
            <a:ext cx="8229600" cy="790575"/>
          </a:xfrm>
        </p:spPr>
        <p:txBody>
          <a:bodyPr/>
          <a:lstStyle/>
          <a:p>
            <a:pPr eaLnBrk="1" hangingPunct="1">
              <a:defRPr/>
            </a:pPr>
            <a:r>
              <a:rPr lang="en-US" sz="4000" dirty="0" smtClean="0">
                <a:solidFill>
                  <a:srgbClr val="C00000"/>
                </a:solidFill>
              </a:rPr>
              <a:t>Background</a:t>
            </a:r>
          </a:p>
        </p:txBody>
      </p:sp>
      <p:sp>
        <p:nvSpPr>
          <p:cNvPr id="5123" name="Rectangle 3"/>
          <p:cNvSpPr>
            <a:spLocks noGrp="1" noChangeArrowheads="1"/>
          </p:cNvSpPr>
          <p:nvPr>
            <p:ph type="body" idx="1"/>
          </p:nvPr>
        </p:nvSpPr>
        <p:spPr>
          <a:xfrm>
            <a:off x="457200" y="1295400"/>
            <a:ext cx="8229600" cy="4525963"/>
          </a:xfrm>
        </p:spPr>
        <p:txBody>
          <a:bodyPr/>
          <a:lstStyle/>
          <a:p>
            <a:pPr eaLnBrk="1" hangingPunct="1"/>
            <a:r>
              <a:rPr lang="en-US" b="1" dirty="0" smtClean="0">
                <a:solidFill>
                  <a:srgbClr val="C00000"/>
                </a:solidFill>
              </a:rPr>
              <a:t>Elderly People :-</a:t>
            </a:r>
            <a:r>
              <a:rPr lang="en-US" dirty="0" smtClean="0">
                <a:solidFill>
                  <a:srgbClr val="C00000"/>
                </a:solidFill>
              </a:rPr>
              <a:t> </a:t>
            </a:r>
            <a:r>
              <a:rPr lang="en-US" dirty="0" smtClean="0"/>
              <a:t>National policy of older person defines elderly as those individuals who are aged 60 years and above.</a:t>
            </a:r>
          </a:p>
          <a:p>
            <a:pPr eaLnBrk="1" hangingPunct="1">
              <a:buFontTx/>
              <a:buNone/>
            </a:pPr>
            <a:endParaRPr lang="en-US" dirty="0" smtClean="0"/>
          </a:p>
          <a:p>
            <a:pPr lvl="1" eaLnBrk="1" hangingPunct="1"/>
            <a:r>
              <a:rPr lang="en-US" dirty="0" smtClean="0"/>
              <a:t>Young old	 	Aged  60-69 years</a:t>
            </a:r>
          </a:p>
          <a:p>
            <a:pPr lvl="1" eaLnBrk="1" hangingPunct="1"/>
            <a:r>
              <a:rPr lang="en-US" dirty="0" smtClean="0"/>
              <a:t>Older old 		Aged 70-79 and</a:t>
            </a:r>
          </a:p>
          <a:p>
            <a:pPr lvl="1" eaLnBrk="1" hangingPunct="1"/>
            <a:r>
              <a:rPr lang="en-US" dirty="0" smtClean="0"/>
              <a:t>Oldest old 		Ages 8o  &amp; + </a:t>
            </a:r>
          </a:p>
          <a:p>
            <a:pPr eaLnBrk="1" hangingPunct="1">
              <a:buFontTx/>
              <a:buNone/>
            </a:pPr>
            <a:r>
              <a:rPr lang="en-US" dirty="0" smtClean="0"/>
              <a:t> </a:t>
            </a:r>
            <a:endParaRPr lang="en-US" b="1"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52400" y="274638"/>
            <a:ext cx="8839200" cy="1143000"/>
          </a:xfrm>
        </p:spPr>
        <p:txBody>
          <a:bodyPr>
            <a:normAutofit/>
          </a:bodyPr>
          <a:lstStyle/>
          <a:p>
            <a:pPr eaLnBrk="1" hangingPunct="1"/>
            <a:r>
              <a:rPr lang="en-IN" sz="4000" dirty="0" smtClean="0">
                <a:solidFill>
                  <a:srgbClr val="C00000"/>
                </a:solidFill>
              </a:rPr>
              <a:t>Current &amp;Projected Elderly Population</a:t>
            </a:r>
            <a:endParaRPr lang="en-IN" sz="4000" dirty="0" smtClean="0">
              <a:solidFill>
                <a:srgbClr val="C00000"/>
              </a:solidFill>
            </a:endParaRPr>
          </a:p>
        </p:txBody>
      </p:sp>
      <p:graphicFrame>
        <p:nvGraphicFramePr>
          <p:cNvPr id="4" name="Content Placeholder 3"/>
          <p:cNvGraphicFramePr>
            <a:graphicFrameLocks noGrp="1"/>
          </p:cNvGraphicFramePr>
          <p:nvPr>
            <p:ph idx="1"/>
          </p:nvPr>
        </p:nvGraphicFramePr>
        <p:xfrm>
          <a:off x="228600" y="1447800"/>
          <a:ext cx="8610599" cy="4800600"/>
        </p:xfrm>
        <a:graphic>
          <a:graphicData uri="http://schemas.openxmlformats.org/drawingml/2006/table">
            <a:tbl>
              <a:tblPr firstRow="1" firstCol="1" bandRow="1">
                <a:tableStyleId>{5C22544A-7EE6-4342-B048-85BDC9FD1C3A}</a:tableStyleId>
              </a:tblPr>
              <a:tblGrid>
                <a:gridCol w="2362200"/>
                <a:gridCol w="1258848"/>
                <a:gridCol w="1027931"/>
                <a:gridCol w="1026895"/>
                <a:gridCol w="1026895"/>
                <a:gridCol w="1026895"/>
                <a:gridCol w="880935"/>
              </a:tblGrid>
              <a:tr h="602133">
                <a:tc>
                  <a:txBody>
                    <a:bodyPr/>
                    <a:lstStyle/>
                    <a:p>
                      <a:pPr algn="ctr">
                        <a:spcAft>
                          <a:spcPts val="0"/>
                        </a:spcAft>
                      </a:pPr>
                      <a:r>
                        <a:rPr lang="en-IN" sz="2000" dirty="0">
                          <a:solidFill>
                            <a:srgbClr val="002060"/>
                          </a:solidFill>
                          <a:effectLst/>
                        </a:rPr>
                        <a:t>Age Groups</a:t>
                      </a:r>
                      <a:endParaRPr lang="en-IN" sz="2000" dirty="0">
                        <a:solidFill>
                          <a:srgbClr val="00206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spcAft>
                          <a:spcPts val="0"/>
                        </a:spcAft>
                      </a:pPr>
                      <a:r>
                        <a:rPr lang="en-IN" sz="2000" dirty="0" smtClean="0">
                          <a:solidFill>
                            <a:srgbClr val="002060"/>
                          </a:solidFill>
                          <a:effectLst/>
                        </a:rPr>
                        <a:t>2001</a:t>
                      </a:r>
                      <a:endParaRPr lang="en-IN" sz="2000" dirty="0">
                        <a:solidFill>
                          <a:srgbClr val="00206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spcAft>
                          <a:spcPts val="0"/>
                        </a:spcAft>
                      </a:pPr>
                      <a:r>
                        <a:rPr lang="en-IN" sz="2000" dirty="0" smtClean="0">
                          <a:solidFill>
                            <a:srgbClr val="002060"/>
                          </a:solidFill>
                          <a:effectLst/>
                        </a:rPr>
                        <a:t>2011</a:t>
                      </a:r>
                      <a:endParaRPr lang="en-IN" sz="2000" dirty="0">
                        <a:solidFill>
                          <a:srgbClr val="00206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spcAft>
                          <a:spcPts val="0"/>
                        </a:spcAft>
                      </a:pPr>
                      <a:r>
                        <a:rPr lang="en-IN" sz="2000" dirty="0" smtClean="0">
                          <a:solidFill>
                            <a:srgbClr val="002060"/>
                          </a:solidFill>
                          <a:effectLst/>
                        </a:rPr>
                        <a:t>2021</a:t>
                      </a:r>
                      <a:endParaRPr lang="en-IN" sz="2000" dirty="0">
                        <a:solidFill>
                          <a:srgbClr val="00206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spcAft>
                          <a:spcPts val="0"/>
                        </a:spcAft>
                      </a:pPr>
                      <a:r>
                        <a:rPr lang="en-IN" sz="2000" dirty="0" smtClean="0">
                          <a:solidFill>
                            <a:srgbClr val="002060"/>
                          </a:solidFill>
                          <a:effectLst/>
                        </a:rPr>
                        <a:t>2031</a:t>
                      </a:r>
                      <a:endParaRPr lang="en-IN" sz="2000" dirty="0">
                        <a:solidFill>
                          <a:srgbClr val="00206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spcAft>
                          <a:spcPts val="0"/>
                        </a:spcAft>
                      </a:pPr>
                      <a:r>
                        <a:rPr lang="en-IN" sz="2000" dirty="0" smtClean="0">
                          <a:solidFill>
                            <a:srgbClr val="002060"/>
                          </a:solidFill>
                          <a:effectLst/>
                        </a:rPr>
                        <a:t>2041</a:t>
                      </a:r>
                      <a:endParaRPr lang="en-IN" sz="2000" dirty="0">
                        <a:solidFill>
                          <a:srgbClr val="00206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spcAft>
                          <a:spcPts val="0"/>
                        </a:spcAft>
                      </a:pPr>
                      <a:r>
                        <a:rPr lang="en-IN" sz="2000" dirty="0" smtClean="0">
                          <a:solidFill>
                            <a:srgbClr val="002060"/>
                          </a:solidFill>
                          <a:effectLst/>
                        </a:rPr>
                        <a:t>2051</a:t>
                      </a:r>
                      <a:endParaRPr lang="en-IN" sz="2000" dirty="0">
                        <a:solidFill>
                          <a:srgbClr val="00206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r>
              <a:tr h="602133">
                <a:tc>
                  <a:txBody>
                    <a:bodyPr/>
                    <a:lstStyle/>
                    <a:p>
                      <a:pPr algn="ctr">
                        <a:spcAft>
                          <a:spcPts val="0"/>
                        </a:spcAft>
                      </a:pPr>
                      <a:r>
                        <a:rPr lang="en-IN" sz="2000" dirty="0">
                          <a:solidFill>
                            <a:srgbClr val="002060"/>
                          </a:solidFill>
                          <a:effectLst/>
                        </a:rPr>
                        <a:t>60+ </a:t>
                      </a:r>
                      <a:r>
                        <a:rPr lang="en-IN" sz="2000" dirty="0" smtClean="0">
                          <a:solidFill>
                            <a:srgbClr val="002060"/>
                          </a:solidFill>
                          <a:effectLst/>
                        </a:rPr>
                        <a:t>yrs. (crores)</a:t>
                      </a:r>
                      <a:endParaRPr lang="en-IN" sz="2000" dirty="0">
                        <a:solidFill>
                          <a:srgbClr val="00206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spcAft>
                          <a:spcPts val="0"/>
                        </a:spcAft>
                      </a:pPr>
                      <a:r>
                        <a:rPr lang="en-IN" sz="2000" dirty="0" smtClean="0">
                          <a:solidFill>
                            <a:schemeClr val="tx1"/>
                          </a:solidFill>
                          <a:effectLst/>
                        </a:rPr>
                        <a:t>7.7</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chemeClr val="tx1"/>
                          </a:solidFill>
                          <a:effectLst/>
                        </a:rPr>
                        <a:t>9.6</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chemeClr val="tx1"/>
                          </a:solidFill>
                          <a:effectLst/>
                        </a:rPr>
                        <a:t>13.3</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chemeClr val="tx1"/>
                          </a:solidFill>
                          <a:effectLst/>
                        </a:rPr>
                        <a:t>17.9</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chemeClr val="tx1"/>
                          </a:solidFill>
                          <a:effectLst/>
                        </a:rPr>
                        <a:t>23.6</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chemeClr val="tx1"/>
                          </a:solidFill>
                          <a:effectLst/>
                        </a:rPr>
                        <a:t>30.1</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797356">
                <a:tc>
                  <a:txBody>
                    <a:bodyPr/>
                    <a:lstStyle/>
                    <a:p>
                      <a:pPr algn="ctr">
                        <a:spcAft>
                          <a:spcPts val="0"/>
                        </a:spcAft>
                      </a:pPr>
                      <a:r>
                        <a:rPr lang="en-IN" sz="2000" dirty="0">
                          <a:solidFill>
                            <a:srgbClr val="002060"/>
                          </a:solidFill>
                          <a:effectLst/>
                        </a:rPr>
                        <a:t>% of total </a:t>
                      </a:r>
                      <a:endParaRPr lang="en-IN" sz="2000" dirty="0">
                        <a:solidFill>
                          <a:srgbClr val="00206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spcAft>
                          <a:spcPts val="0"/>
                        </a:spcAft>
                      </a:pPr>
                      <a:r>
                        <a:rPr lang="en-IN" sz="2000" dirty="0" smtClean="0">
                          <a:solidFill>
                            <a:schemeClr val="tx1"/>
                          </a:solidFill>
                          <a:effectLst/>
                        </a:rPr>
                        <a:t>7.5</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chemeClr val="tx1"/>
                          </a:solidFill>
                          <a:effectLst/>
                        </a:rPr>
                        <a:t>8.2</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rgbClr val="C00000"/>
                          </a:solidFill>
                          <a:effectLst/>
                        </a:rPr>
                        <a:t>9.9</a:t>
                      </a:r>
                      <a:endParaRPr lang="en-IN" sz="2000" dirty="0">
                        <a:solidFill>
                          <a:srgbClr val="C0000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rgbClr val="C00000"/>
                          </a:solidFill>
                          <a:effectLst/>
                        </a:rPr>
                        <a:t>11.9</a:t>
                      </a:r>
                      <a:endParaRPr lang="en-IN" sz="2000" dirty="0">
                        <a:solidFill>
                          <a:srgbClr val="C0000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rgbClr val="C00000"/>
                          </a:solidFill>
                          <a:effectLst/>
                        </a:rPr>
                        <a:t>14.5</a:t>
                      </a:r>
                      <a:endParaRPr lang="en-IN" sz="2000" dirty="0">
                        <a:solidFill>
                          <a:srgbClr val="C0000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rgbClr val="C00000"/>
                          </a:solidFill>
                          <a:effectLst/>
                        </a:rPr>
                        <a:t>17.3</a:t>
                      </a:r>
                      <a:endParaRPr lang="en-IN" sz="2000" dirty="0">
                        <a:solidFill>
                          <a:srgbClr val="C0000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602133">
                <a:tc>
                  <a:txBody>
                    <a:bodyPr/>
                    <a:lstStyle/>
                    <a:p>
                      <a:pPr algn="ctr">
                        <a:spcAft>
                          <a:spcPts val="0"/>
                        </a:spcAft>
                      </a:pPr>
                      <a:r>
                        <a:rPr lang="en-IN" sz="2000" dirty="0" smtClean="0">
                          <a:solidFill>
                            <a:srgbClr val="002060"/>
                          </a:solidFill>
                          <a:effectLst/>
                        </a:rPr>
                        <a:t>70+ yrs. (crores)</a:t>
                      </a:r>
                      <a:endParaRPr lang="en-IN" sz="2000" dirty="0">
                        <a:solidFill>
                          <a:srgbClr val="002060"/>
                        </a:solidFill>
                        <a:effectLst/>
                        <a:latin typeface="+mn-lt"/>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spcAft>
                          <a:spcPts val="0"/>
                        </a:spcAft>
                      </a:pPr>
                      <a:r>
                        <a:rPr lang="en-IN" sz="2000" dirty="0" smtClean="0">
                          <a:solidFill>
                            <a:schemeClr val="tx1"/>
                          </a:solidFill>
                          <a:effectLst/>
                        </a:rPr>
                        <a:t>2.9</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spcAft>
                          <a:spcPts val="0"/>
                        </a:spcAft>
                      </a:pPr>
                      <a:r>
                        <a:rPr lang="en-IN" sz="2000" dirty="0" smtClean="0">
                          <a:solidFill>
                            <a:schemeClr val="tx1"/>
                          </a:solidFill>
                          <a:effectLst/>
                        </a:rPr>
                        <a:t>3.6</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spcAft>
                          <a:spcPts val="0"/>
                        </a:spcAft>
                      </a:pPr>
                      <a:r>
                        <a:rPr lang="en-IN" sz="2000" dirty="0" smtClean="0">
                          <a:solidFill>
                            <a:schemeClr val="tx1"/>
                          </a:solidFill>
                          <a:effectLst/>
                        </a:rPr>
                        <a:t>5.1</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spcAft>
                          <a:spcPts val="0"/>
                        </a:spcAft>
                      </a:pPr>
                      <a:r>
                        <a:rPr lang="en-IN" sz="2000" dirty="0" smtClean="0">
                          <a:solidFill>
                            <a:schemeClr val="tx1"/>
                          </a:solidFill>
                          <a:effectLst/>
                        </a:rPr>
                        <a:t>7.3</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spcAft>
                          <a:spcPts val="0"/>
                        </a:spcAft>
                      </a:pPr>
                      <a:r>
                        <a:rPr lang="en-IN" sz="2000" dirty="0" smtClean="0">
                          <a:solidFill>
                            <a:schemeClr val="tx1"/>
                          </a:solidFill>
                          <a:effectLst/>
                        </a:rPr>
                        <a:t>9.8</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spcAft>
                          <a:spcPts val="0"/>
                        </a:spcAft>
                      </a:pPr>
                      <a:r>
                        <a:rPr lang="en-IN" sz="2000" dirty="0" smtClean="0">
                          <a:solidFill>
                            <a:schemeClr val="tx1"/>
                          </a:solidFill>
                          <a:effectLst/>
                        </a:rPr>
                        <a:t>13.2</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797356">
                <a:tc>
                  <a:txBody>
                    <a:bodyPr/>
                    <a:lstStyle/>
                    <a:p>
                      <a:pPr algn="ctr">
                        <a:spcAft>
                          <a:spcPts val="0"/>
                        </a:spcAft>
                      </a:pPr>
                      <a:r>
                        <a:rPr lang="en-IN" sz="2000" dirty="0">
                          <a:solidFill>
                            <a:srgbClr val="002060"/>
                          </a:solidFill>
                          <a:effectLst/>
                        </a:rPr>
                        <a:t>% of total </a:t>
                      </a:r>
                      <a:endParaRPr lang="en-IN" sz="2000" dirty="0">
                        <a:solidFill>
                          <a:srgbClr val="00206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spcAft>
                          <a:spcPts val="0"/>
                        </a:spcAft>
                      </a:pPr>
                      <a:r>
                        <a:rPr lang="en-IN" sz="2000" dirty="0" smtClean="0">
                          <a:solidFill>
                            <a:schemeClr val="tx1"/>
                          </a:solidFill>
                          <a:effectLst/>
                        </a:rPr>
                        <a:t>2.9</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spcAft>
                          <a:spcPts val="0"/>
                        </a:spcAft>
                      </a:pPr>
                      <a:r>
                        <a:rPr lang="en-IN" sz="2000" dirty="0" smtClean="0">
                          <a:solidFill>
                            <a:schemeClr val="tx1"/>
                          </a:solidFill>
                          <a:effectLst/>
                        </a:rPr>
                        <a:t>3.1</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spcAft>
                          <a:spcPts val="0"/>
                        </a:spcAft>
                      </a:pPr>
                      <a:r>
                        <a:rPr lang="en-IN" sz="2000" dirty="0" smtClean="0">
                          <a:solidFill>
                            <a:srgbClr val="C00000"/>
                          </a:solidFill>
                          <a:effectLst/>
                        </a:rPr>
                        <a:t>3.8</a:t>
                      </a:r>
                      <a:endParaRPr lang="en-IN" sz="2000" dirty="0">
                        <a:solidFill>
                          <a:srgbClr val="C0000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spcAft>
                          <a:spcPts val="0"/>
                        </a:spcAft>
                      </a:pPr>
                      <a:r>
                        <a:rPr lang="en-IN" sz="2000" dirty="0" smtClean="0">
                          <a:solidFill>
                            <a:srgbClr val="C00000"/>
                          </a:solidFill>
                          <a:effectLst/>
                        </a:rPr>
                        <a:t>4.8</a:t>
                      </a:r>
                      <a:endParaRPr lang="en-IN" sz="2000" dirty="0">
                        <a:solidFill>
                          <a:srgbClr val="C0000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spcAft>
                          <a:spcPts val="0"/>
                        </a:spcAft>
                      </a:pPr>
                      <a:r>
                        <a:rPr lang="en-IN" sz="2000" dirty="0" smtClean="0">
                          <a:solidFill>
                            <a:srgbClr val="C00000"/>
                          </a:solidFill>
                          <a:effectLst/>
                        </a:rPr>
                        <a:t>6.0</a:t>
                      </a:r>
                      <a:endParaRPr lang="en-IN" sz="2000" dirty="0">
                        <a:solidFill>
                          <a:srgbClr val="C0000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spcAft>
                          <a:spcPts val="0"/>
                        </a:spcAft>
                      </a:pPr>
                      <a:r>
                        <a:rPr lang="en-IN" sz="2000" dirty="0" smtClean="0">
                          <a:solidFill>
                            <a:srgbClr val="C00000"/>
                          </a:solidFill>
                          <a:effectLst/>
                        </a:rPr>
                        <a:t>7.6</a:t>
                      </a:r>
                      <a:endParaRPr lang="en-IN" sz="2000" dirty="0">
                        <a:solidFill>
                          <a:srgbClr val="C0000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602133">
                <a:tc>
                  <a:txBody>
                    <a:bodyPr/>
                    <a:lstStyle/>
                    <a:p>
                      <a:pPr algn="ctr">
                        <a:spcAft>
                          <a:spcPts val="0"/>
                        </a:spcAft>
                      </a:pPr>
                      <a:r>
                        <a:rPr lang="en-IN" sz="2000" dirty="0" smtClean="0">
                          <a:solidFill>
                            <a:srgbClr val="002060"/>
                          </a:solidFill>
                          <a:effectLst/>
                        </a:rPr>
                        <a:t>80+ yrs. (crores)</a:t>
                      </a:r>
                      <a:endParaRPr lang="en-IN" sz="2000" dirty="0">
                        <a:solidFill>
                          <a:srgbClr val="002060"/>
                        </a:solidFill>
                        <a:effectLst/>
                        <a:latin typeface="+mn-lt"/>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spcAft>
                          <a:spcPts val="0"/>
                        </a:spcAft>
                      </a:pPr>
                      <a:r>
                        <a:rPr lang="en-IN" sz="2000" dirty="0" smtClean="0">
                          <a:solidFill>
                            <a:schemeClr val="tx1"/>
                          </a:solidFill>
                          <a:effectLst/>
                        </a:rPr>
                        <a:t>0.8</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chemeClr val="tx1"/>
                          </a:solidFill>
                          <a:effectLst/>
                        </a:rPr>
                        <a:t>0.9</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chemeClr val="tx1"/>
                          </a:solidFill>
                          <a:effectLst/>
                        </a:rPr>
                        <a:t>1.1</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chemeClr val="tx1"/>
                          </a:solidFill>
                          <a:effectLst/>
                        </a:rPr>
                        <a:t>1.6</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chemeClr val="tx1"/>
                          </a:solidFill>
                          <a:effectLst/>
                        </a:rPr>
                        <a:t>2.3</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chemeClr val="tx1"/>
                          </a:solidFill>
                          <a:effectLst/>
                        </a:rPr>
                        <a:t>3.2</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797356">
                <a:tc>
                  <a:txBody>
                    <a:bodyPr/>
                    <a:lstStyle/>
                    <a:p>
                      <a:pPr algn="ctr">
                        <a:spcAft>
                          <a:spcPts val="0"/>
                        </a:spcAft>
                      </a:pPr>
                      <a:r>
                        <a:rPr lang="en-IN" sz="2000" dirty="0">
                          <a:solidFill>
                            <a:srgbClr val="002060"/>
                          </a:solidFill>
                          <a:effectLst/>
                        </a:rPr>
                        <a:t>% of total </a:t>
                      </a:r>
                      <a:endParaRPr lang="en-IN" sz="2000" dirty="0">
                        <a:solidFill>
                          <a:srgbClr val="00206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spcAft>
                          <a:spcPts val="0"/>
                        </a:spcAft>
                      </a:pPr>
                      <a:r>
                        <a:rPr lang="en-IN" sz="2000" dirty="0" smtClean="0">
                          <a:solidFill>
                            <a:schemeClr val="tx1"/>
                          </a:solidFill>
                          <a:effectLst/>
                        </a:rPr>
                        <a:t>0.5</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chemeClr val="tx1"/>
                          </a:solidFill>
                          <a:effectLst/>
                        </a:rPr>
                        <a:t>0.7</a:t>
                      </a:r>
                      <a:endParaRPr lang="en-IN" sz="2000" dirty="0">
                        <a:solidFill>
                          <a:schemeClr val="tx1"/>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rgbClr val="C00000"/>
                          </a:solidFill>
                          <a:effectLst/>
                        </a:rPr>
                        <a:t>0.8</a:t>
                      </a:r>
                      <a:endParaRPr lang="en-IN" sz="2000" dirty="0">
                        <a:solidFill>
                          <a:srgbClr val="C0000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rgbClr val="C00000"/>
                          </a:solidFill>
                          <a:effectLst/>
                        </a:rPr>
                        <a:t>1.0</a:t>
                      </a:r>
                      <a:endParaRPr lang="en-IN" sz="2000" dirty="0">
                        <a:solidFill>
                          <a:srgbClr val="C0000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rgbClr val="C00000"/>
                          </a:solidFill>
                          <a:effectLst/>
                        </a:rPr>
                        <a:t>1.4</a:t>
                      </a:r>
                      <a:endParaRPr lang="en-IN" sz="2000" dirty="0">
                        <a:solidFill>
                          <a:srgbClr val="C0000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spcAft>
                          <a:spcPts val="0"/>
                        </a:spcAft>
                      </a:pPr>
                      <a:r>
                        <a:rPr lang="en-IN" sz="2000" dirty="0" smtClean="0">
                          <a:solidFill>
                            <a:srgbClr val="C00000"/>
                          </a:solidFill>
                          <a:effectLst/>
                        </a:rPr>
                        <a:t>1.8</a:t>
                      </a:r>
                      <a:endParaRPr lang="en-IN" sz="2000" dirty="0">
                        <a:solidFill>
                          <a:srgbClr val="C00000"/>
                        </a:solidFill>
                        <a:effectLst/>
                        <a:latin typeface="Calibri"/>
                        <a:ea typeface="Calibri"/>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bl>
          </a:graphicData>
        </a:graphic>
      </p:graphicFrame>
      <p:sp>
        <p:nvSpPr>
          <p:cNvPr id="4165" name="TextBox 4"/>
          <p:cNvSpPr txBox="1">
            <a:spLocks noChangeArrowheads="1"/>
          </p:cNvSpPr>
          <p:nvPr/>
        </p:nvSpPr>
        <p:spPr bwMode="auto">
          <a:xfrm>
            <a:off x="381000" y="6324600"/>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Source: Registrar General Of India </a:t>
            </a:r>
          </a:p>
        </p:txBody>
      </p:sp>
    </p:spTree>
    <p:extLst>
      <p:ext uri="{BB962C8B-B14F-4D97-AF65-F5344CB8AC3E}">
        <p14:creationId xmlns:p14="http://schemas.microsoft.com/office/powerpoint/2010/main" val="9782327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nvPr>
        </p:nvGraphicFramePr>
        <p:xfrm>
          <a:off x="457200" y="381000"/>
          <a:ext cx="8229600" cy="57451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228600" y="381000"/>
          <a:ext cx="8686800" cy="6096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1438"/>
            <a:ext cx="8229600" cy="4449762"/>
          </a:xfrm>
        </p:spPr>
        <p:txBody>
          <a:bodyPr>
            <a:normAutofit/>
          </a:bodyPr>
          <a:lstStyle/>
          <a:p>
            <a:r>
              <a:rPr lang="en-US" dirty="0" smtClean="0">
                <a:solidFill>
                  <a:srgbClr val="C00000"/>
                </a:solidFill>
              </a:rPr>
              <a:t>National </a:t>
            </a:r>
            <a:r>
              <a:rPr lang="en-US" dirty="0" err="1" smtClean="0">
                <a:solidFill>
                  <a:srgbClr val="C00000"/>
                </a:solidFill>
              </a:rPr>
              <a:t>Programme</a:t>
            </a:r>
            <a:r>
              <a:rPr lang="en-US" dirty="0" smtClean="0">
                <a:solidFill>
                  <a:srgbClr val="C00000"/>
                </a:solidFill>
              </a:rPr>
              <a:t> for Health </a:t>
            </a:r>
            <a:br>
              <a:rPr lang="en-US" dirty="0" smtClean="0">
                <a:solidFill>
                  <a:srgbClr val="C00000"/>
                </a:solidFill>
              </a:rPr>
            </a:br>
            <a:r>
              <a:rPr lang="en-US" dirty="0" smtClean="0">
                <a:solidFill>
                  <a:srgbClr val="C00000"/>
                </a:solidFill>
              </a:rPr>
              <a:t>Care of Elderly</a:t>
            </a:r>
            <a:endParaRPr lang="en-US" dirty="0">
              <a:solidFill>
                <a:srgbClr val="C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39738" y="277813"/>
            <a:ext cx="8545512" cy="941387"/>
          </a:xfrm>
        </p:spPr>
        <p:txBody>
          <a:bodyPr/>
          <a:lstStyle/>
          <a:p>
            <a:pPr eaLnBrk="1" hangingPunct="1"/>
            <a:r>
              <a:rPr lang="en-US" sz="4000" dirty="0" smtClean="0">
                <a:solidFill>
                  <a:srgbClr val="C00000"/>
                </a:solidFill>
              </a:rPr>
              <a:t>Objectives of the NPHCE</a:t>
            </a:r>
          </a:p>
        </p:txBody>
      </p:sp>
      <p:sp>
        <p:nvSpPr>
          <p:cNvPr id="10243" name="Rectangle 3"/>
          <p:cNvSpPr>
            <a:spLocks noGrp="1" noChangeArrowheads="1"/>
          </p:cNvSpPr>
          <p:nvPr>
            <p:ph idx="1"/>
          </p:nvPr>
        </p:nvSpPr>
        <p:spPr>
          <a:xfrm>
            <a:off x="304800" y="1447800"/>
            <a:ext cx="8382000" cy="4876800"/>
          </a:xfrm>
        </p:spPr>
        <p:txBody>
          <a:bodyPr/>
          <a:lstStyle/>
          <a:p>
            <a:pPr eaLnBrk="1" hangingPunct="1">
              <a:spcBef>
                <a:spcPct val="0"/>
              </a:spcBef>
              <a:spcAft>
                <a:spcPts val="1200"/>
              </a:spcAft>
            </a:pPr>
            <a:r>
              <a:rPr lang="en-US" sz="2400" smtClean="0"/>
              <a:t>To provide accessible, affordable, and high-quality long-term, comprehensive and </a:t>
            </a:r>
            <a:r>
              <a:rPr lang="en-US" sz="2400" smtClean="0">
                <a:solidFill>
                  <a:srgbClr val="C00000"/>
                </a:solidFill>
              </a:rPr>
              <a:t>dedicated care services </a:t>
            </a:r>
            <a:r>
              <a:rPr lang="en-US" sz="2400" smtClean="0"/>
              <a:t>to an Ageing population;</a:t>
            </a:r>
          </a:p>
          <a:p>
            <a:pPr eaLnBrk="1" hangingPunct="1">
              <a:spcBef>
                <a:spcPct val="0"/>
              </a:spcBef>
              <a:spcAft>
                <a:spcPts val="1200"/>
              </a:spcAft>
            </a:pPr>
            <a:r>
              <a:rPr lang="en-US" sz="2400" smtClean="0"/>
              <a:t>Creating a new </a:t>
            </a:r>
            <a:r>
              <a:rPr lang="en-US" sz="2400" smtClean="0">
                <a:solidFill>
                  <a:srgbClr val="C00000"/>
                </a:solidFill>
              </a:rPr>
              <a:t>"architecture" for Ageing</a:t>
            </a:r>
            <a:r>
              <a:rPr lang="en-US" sz="2400" smtClean="0"/>
              <a:t>;</a:t>
            </a:r>
          </a:p>
          <a:p>
            <a:pPr eaLnBrk="1" hangingPunct="1">
              <a:spcBef>
                <a:spcPct val="0"/>
              </a:spcBef>
              <a:spcAft>
                <a:spcPts val="1200"/>
              </a:spcAft>
            </a:pPr>
            <a:r>
              <a:rPr lang="en-US" sz="2400" smtClean="0"/>
              <a:t>To build a </a:t>
            </a:r>
            <a:r>
              <a:rPr lang="en-US" sz="2400" smtClean="0">
                <a:solidFill>
                  <a:srgbClr val="C00000"/>
                </a:solidFill>
              </a:rPr>
              <a:t>framework</a:t>
            </a:r>
            <a:r>
              <a:rPr lang="en-US" sz="2400" smtClean="0"/>
              <a:t> to create an enabling environment for "a Society for all Ages";</a:t>
            </a:r>
          </a:p>
          <a:p>
            <a:pPr eaLnBrk="1" hangingPunct="1">
              <a:spcBef>
                <a:spcPct val="0"/>
              </a:spcBef>
              <a:spcAft>
                <a:spcPts val="1200"/>
              </a:spcAft>
            </a:pPr>
            <a:r>
              <a:rPr lang="en-US" sz="2400" smtClean="0"/>
              <a:t>To promote the concept of </a:t>
            </a:r>
            <a:r>
              <a:rPr lang="en-US" sz="2400" i="1" smtClean="0">
                <a:solidFill>
                  <a:srgbClr val="C00000"/>
                </a:solidFill>
              </a:rPr>
              <a:t>Active and Healthy Ageing</a:t>
            </a:r>
            <a:r>
              <a:rPr lang="en-US" sz="2400" smtClean="0">
                <a:solidFill>
                  <a:srgbClr val="C00000"/>
                </a:solidFill>
              </a:rPr>
              <a:t>;</a:t>
            </a:r>
          </a:p>
          <a:p>
            <a:pPr eaLnBrk="1" hangingPunct="1">
              <a:spcBef>
                <a:spcPct val="0"/>
              </a:spcBef>
              <a:spcAft>
                <a:spcPts val="1200"/>
              </a:spcAft>
            </a:pPr>
            <a:r>
              <a:rPr lang="en-US" sz="2400" smtClean="0">
                <a:solidFill>
                  <a:srgbClr val="C00000"/>
                </a:solidFill>
              </a:rPr>
              <a:t>Convergence</a:t>
            </a:r>
            <a:r>
              <a:rPr lang="en-US" sz="2400" smtClean="0"/>
              <a:t> with National Rural Health Mission, AYUSH and other line departments like Ministry of Social Justice and Empowerment.</a:t>
            </a:r>
          </a:p>
        </p:txBody>
      </p:sp>
    </p:spTree>
    <p:extLst>
      <p:ext uri="{BB962C8B-B14F-4D97-AF65-F5344CB8AC3E}">
        <p14:creationId xmlns:p14="http://schemas.microsoft.com/office/powerpoint/2010/main" val="6587856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457200" y="76200"/>
            <a:ext cx="8229600" cy="715963"/>
          </a:xfrm>
        </p:spPr>
        <p:txBody>
          <a:bodyPr>
            <a:normAutofit/>
          </a:bodyPr>
          <a:lstStyle/>
          <a:p>
            <a:pPr eaLnBrk="1" hangingPunct="1"/>
            <a:r>
              <a:rPr lang="en-US" sz="4000" dirty="0" smtClean="0">
                <a:solidFill>
                  <a:srgbClr val="C00000"/>
                </a:solidFill>
              </a:rPr>
              <a:t>Programme Components </a:t>
            </a:r>
          </a:p>
        </p:txBody>
      </p:sp>
      <p:sp>
        <p:nvSpPr>
          <p:cNvPr id="11267" name="Rectangle 3"/>
          <p:cNvSpPr>
            <a:spLocks noGrp="1"/>
          </p:cNvSpPr>
          <p:nvPr>
            <p:ph idx="1"/>
          </p:nvPr>
        </p:nvSpPr>
        <p:spPr>
          <a:xfrm>
            <a:off x="381000" y="764704"/>
            <a:ext cx="8382000" cy="5760640"/>
          </a:xfrm>
        </p:spPr>
        <p:txBody>
          <a:bodyPr>
            <a:normAutofit/>
          </a:bodyPr>
          <a:lstStyle/>
          <a:p>
            <a:pPr eaLnBrk="1" hangingPunct="1">
              <a:lnSpc>
                <a:spcPct val="80000"/>
              </a:lnSpc>
              <a:spcBef>
                <a:spcPct val="0"/>
              </a:spcBef>
              <a:spcAft>
                <a:spcPts val="1200"/>
              </a:spcAft>
            </a:pPr>
            <a:r>
              <a:rPr lang="en-US" sz="2000" b="1" dirty="0" smtClean="0">
                <a:solidFill>
                  <a:srgbClr val="C00000"/>
                </a:solidFill>
              </a:rPr>
              <a:t>NHM Component:</a:t>
            </a:r>
          </a:p>
          <a:p>
            <a:pPr lvl="1">
              <a:lnSpc>
                <a:spcPct val="80000"/>
              </a:lnSpc>
              <a:spcBef>
                <a:spcPct val="0"/>
              </a:spcBef>
              <a:spcAft>
                <a:spcPts val="1200"/>
              </a:spcAft>
            </a:pPr>
            <a:r>
              <a:rPr lang="en-US" sz="1600" b="1" dirty="0" smtClean="0">
                <a:solidFill>
                  <a:srgbClr val="C00000"/>
                </a:solidFill>
              </a:rPr>
              <a:t>Primary health care </a:t>
            </a:r>
            <a:r>
              <a:rPr lang="en-US" sz="1600" dirty="0" smtClean="0"/>
              <a:t>approach including domiciliary visits by trained health care workers at Sub Centre level. </a:t>
            </a:r>
            <a:r>
              <a:rPr lang="en-US" sz="1600" b="1" dirty="0" smtClean="0">
                <a:solidFill>
                  <a:srgbClr val="C00000"/>
                </a:solidFill>
              </a:rPr>
              <a:t>Weekly and Biweekly Geriatric OPD </a:t>
            </a:r>
            <a:r>
              <a:rPr lang="en-US" sz="1600" dirty="0" smtClean="0"/>
              <a:t>at PHC and CHC respectively including provision of machinery, equipment, training, additional human resources, IEC, etc.</a:t>
            </a:r>
          </a:p>
          <a:p>
            <a:pPr lvl="1">
              <a:lnSpc>
                <a:spcPct val="80000"/>
              </a:lnSpc>
              <a:spcBef>
                <a:spcPct val="0"/>
              </a:spcBef>
              <a:spcAft>
                <a:spcPts val="1200"/>
              </a:spcAft>
            </a:pPr>
            <a:r>
              <a:rPr lang="en-US" sz="1600" dirty="0" smtClean="0"/>
              <a:t>Dedicated </a:t>
            </a:r>
            <a:r>
              <a:rPr lang="en-US" sz="1600" b="1" dirty="0" smtClean="0">
                <a:solidFill>
                  <a:srgbClr val="C00000"/>
                </a:solidFill>
              </a:rPr>
              <a:t>facilities at District Hospital </a:t>
            </a:r>
            <a:r>
              <a:rPr lang="en-US" sz="1600" dirty="0" smtClean="0"/>
              <a:t>with OPD, 10 bedded wards, </a:t>
            </a:r>
            <a:r>
              <a:rPr lang="en-US" sz="1600" dirty="0"/>
              <a:t>p</a:t>
            </a:r>
            <a:r>
              <a:rPr lang="en-US" sz="1600" dirty="0" smtClean="0"/>
              <a:t>hysiotherapy units, additional human resources, machinery &amp; equipment, consumables &amp; drugs, training and IEC.</a:t>
            </a:r>
          </a:p>
          <a:p>
            <a:pPr eaLnBrk="1" hangingPunct="1">
              <a:lnSpc>
                <a:spcPct val="80000"/>
              </a:lnSpc>
              <a:spcBef>
                <a:spcPct val="0"/>
              </a:spcBef>
              <a:spcAft>
                <a:spcPts val="1200"/>
              </a:spcAft>
            </a:pPr>
            <a:r>
              <a:rPr lang="en-US" sz="2000" b="1" dirty="0" smtClean="0">
                <a:solidFill>
                  <a:srgbClr val="C00000"/>
                </a:solidFill>
              </a:rPr>
              <a:t>Tertiary Component:</a:t>
            </a:r>
          </a:p>
          <a:p>
            <a:pPr lvl="1">
              <a:lnSpc>
                <a:spcPct val="80000"/>
              </a:lnSpc>
              <a:spcBef>
                <a:spcPct val="0"/>
              </a:spcBef>
              <a:spcAft>
                <a:spcPts val="1200"/>
              </a:spcAft>
            </a:pPr>
            <a:r>
              <a:rPr lang="en-US" sz="1600" dirty="0" smtClean="0"/>
              <a:t>Strengthening of </a:t>
            </a:r>
            <a:r>
              <a:rPr lang="en-US" sz="1600" b="1" dirty="0" smtClean="0">
                <a:solidFill>
                  <a:srgbClr val="C00000"/>
                </a:solidFill>
              </a:rPr>
              <a:t>Regional Geriatric Centers (RGCs)</a:t>
            </a:r>
            <a:r>
              <a:rPr lang="en-US" sz="1600" dirty="0" smtClean="0">
                <a:solidFill>
                  <a:srgbClr val="C00000"/>
                </a:solidFill>
              </a:rPr>
              <a:t> </a:t>
            </a:r>
            <a:r>
              <a:rPr lang="en-US" sz="1600" dirty="0" smtClean="0"/>
              <a:t>to provide dedicated tertiary level medical facilities for the Elderly, introducing PG courses in Geriatric Medicine, and in-service training of health personnel at all levels.</a:t>
            </a:r>
          </a:p>
          <a:p>
            <a:pPr lvl="1">
              <a:lnSpc>
                <a:spcPct val="80000"/>
              </a:lnSpc>
              <a:spcBef>
                <a:spcPct val="0"/>
              </a:spcBef>
              <a:spcAft>
                <a:spcPts val="1200"/>
              </a:spcAft>
            </a:pPr>
            <a:r>
              <a:rPr lang="en-US" sz="1600" dirty="0" smtClean="0"/>
              <a:t>Development of two </a:t>
            </a:r>
            <a:r>
              <a:rPr lang="en-US" sz="1600" dirty="0" smtClean="0">
                <a:solidFill>
                  <a:srgbClr val="C00000"/>
                </a:solidFill>
              </a:rPr>
              <a:t>National Centers for Ageing</a:t>
            </a:r>
            <a:r>
              <a:rPr lang="en-US" sz="1600" dirty="0" smtClean="0"/>
              <a:t> at AIIMS Delhi and MMC Chennai</a:t>
            </a:r>
          </a:p>
          <a:p>
            <a:pPr eaLnBrk="1" hangingPunct="1">
              <a:lnSpc>
                <a:spcPct val="80000"/>
              </a:lnSpc>
              <a:spcBef>
                <a:spcPct val="0"/>
              </a:spcBef>
              <a:spcAft>
                <a:spcPts val="1200"/>
              </a:spcAft>
            </a:pPr>
            <a:r>
              <a:rPr lang="en-US" sz="2000" b="1" dirty="0" smtClean="0">
                <a:solidFill>
                  <a:srgbClr val="C00000"/>
                </a:solidFill>
              </a:rPr>
              <a:t>Central Component:</a:t>
            </a:r>
          </a:p>
          <a:p>
            <a:pPr lvl="1">
              <a:lnSpc>
                <a:spcPct val="80000"/>
              </a:lnSpc>
              <a:spcBef>
                <a:spcPct val="0"/>
              </a:spcBef>
              <a:spcAft>
                <a:spcPts val="1200"/>
              </a:spcAft>
            </a:pPr>
            <a:r>
              <a:rPr lang="en-US" sz="1600" b="1" dirty="0" smtClean="0">
                <a:solidFill>
                  <a:srgbClr val="C00000"/>
                </a:solidFill>
              </a:rPr>
              <a:t>Research projects- </a:t>
            </a:r>
            <a:r>
              <a:rPr lang="en-US" sz="1600" dirty="0" smtClean="0"/>
              <a:t>Longitudinal Ageing Study in India through IIPS Mumbai, Local Research projects through RGCs</a:t>
            </a:r>
          </a:p>
          <a:p>
            <a:pPr lvl="1">
              <a:lnSpc>
                <a:spcPct val="80000"/>
              </a:lnSpc>
              <a:spcBef>
                <a:spcPct val="0"/>
              </a:spcBef>
              <a:spcAft>
                <a:spcPts val="1200"/>
              </a:spcAft>
            </a:pPr>
            <a:r>
              <a:rPr lang="en-US" sz="1600" b="1" dirty="0" smtClean="0">
                <a:solidFill>
                  <a:srgbClr val="C00000"/>
                </a:solidFill>
              </a:rPr>
              <a:t>Information, Education &amp; Communication </a:t>
            </a:r>
            <a:r>
              <a:rPr lang="en-US" sz="1600" dirty="0" smtClean="0">
                <a:solidFill>
                  <a:srgbClr val="C00000"/>
                </a:solidFill>
              </a:rPr>
              <a:t>(IEC) </a:t>
            </a:r>
            <a:r>
              <a:rPr lang="en-US" sz="1600" dirty="0" smtClean="0"/>
              <a:t>using mass media, folk media and other communication channels to reach out to the target community.</a:t>
            </a:r>
          </a:p>
          <a:p>
            <a:pPr lvl="1">
              <a:lnSpc>
                <a:spcPct val="80000"/>
              </a:lnSpc>
              <a:spcBef>
                <a:spcPct val="0"/>
              </a:spcBef>
              <a:spcAft>
                <a:spcPts val="1200"/>
              </a:spcAft>
            </a:pPr>
            <a:r>
              <a:rPr lang="en-US" sz="1600" dirty="0" smtClean="0"/>
              <a:t>Continuous </a:t>
            </a:r>
            <a:r>
              <a:rPr lang="en-US" sz="1600" b="1" dirty="0" smtClean="0">
                <a:solidFill>
                  <a:srgbClr val="C00000"/>
                </a:solidFill>
              </a:rPr>
              <a:t>monitoring and independent evaluation </a:t>
            </a:r>
            <a:r>
              <a:rPr lang="en-US" sz="1600" dirty="0" smtClean="0"/>
              <a:t>of the Programme and research in Geriatrics and implementation of NPHCE.</a:t>
            </a:r>
          </a:p>
          <a:p>
            <a:pPr eaLnBrk="1" hangingPunct="1">
              <a:lnSpc>
                <a:spcPct val="80000"/>
              </a:lnSpc>
              <a:spcBef>
                <a:spcPct val="0"/>
              </a:spcBef>
              <a:spcAft>
                <a:spcPts val="1200"/>
              </a:spcAft>
              <a:buFont typeface="Wingdings 3" pitchFamily="18" charset="2"/>
              <a:buNone/>
            </a:pPr>
            <a:endParaRPr lang="en-US" sz="2000" b="1" dirty="0" smtClean="0"/>
          </a:p>
        </p:txBody>
      </p:sp>
    </p:spTree>
    <p:extLst>
      <p:ext uri="{BB962C8B-B14F-4D97-AF65-F5344CB8AC3E}">
        <p14:creationId xmlns:p14="http://schemas.microsoft.com/office/powerpoint/2010/main" val="32565531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p:nvPr>
        </p:nvSpPr>
        <p:spPr>
          <a:xfrm>
            <a:off x="76200" y="228600"/>
            <a:ext cx="8610600" cy="914400"/>
          </a:xfrm>
        </p:spPr>
        <p:txBody>
          <a:bodyPr/>
          <a:lstStyle/>
          <a:p>
            <a:r>
              <a:rPr lang="en-US" altLang="en-US" sz="4000" dirty="0" smtClean="0">
                <a:solidFill>
                  <a:srgbClr val="C00000"/>
                </a:solidFill>
                <a:effectLst/>
                <a:latin typeface="+mn-lt"/>
              </a:rPr>
              <a:t>Expected Outcomes</a:t>
            </a:r>
          </a:p>
        </p:txBody>
      </p:sp>
      <p:sp>
        <p:nvSpPr>
          <p:cNvPr id="31747" name="Rectangle 3"/>
          <p:cNvSpPr>
            <a:spLocks noGrp="1"/>
          </p:cNvSpPr>
          <p:nvPr>
            <p:ph idx="1"/>
          </p:nvPr>
        </p:nvSpPr>
        <p:spPr>
          <a:xfrm>
            <a:off x="76200" y="1143000"/>
            <a:ext cx="8991600" cy="5486400"/>
          </a:xfrm>
        </p:spPr>
        <p:txBody>
          <a:bodyPr>
            <a:normAutofit/>
          </a:bodyPr>
          <a:lstStyle/>
          <a:p>
            <a:pPr marL="0" indent="0">
              <a:lnSpc>
                <a:spcPct val="80000"/>
              </a:lnSpc>
              <a:buFontTx/>
              <a:buNone/>
              <a:defRPr/>
            </a:pPr>
            <a:r>
              <a:rPr lang="en-US" altLang="en-US" sz="2800" dirty="0">
                <a:solidFill>
                  <a:srgbClr val="C00000"/>
                </a:solidFill>
              </a:rPr>
              <a:t>District Level;</a:t>
            </a:r>
          </a:p>
          <a:p>
            <a:pPr>
              <a:lnSpc>
                <a:spcPct val="80000"/>
              </a:lnSpc>
              <a:defRPr/>
            </a:pPr>
            <a:r>
              <a:rPr lang="en-US" altLang="en-US" sz="2000" u="sng" dirty="0" smtClean="0">
                <a:solidFill>
                  <a:srgbClr val="C00000"/>
                </a:solidFill>
              </a:rPr>
              <a:t>All District Hospitals  to have  </a:t>
            </a:r>
            <a:r>
              <a:rPr lang="en-US" altLang="en-US" sz="2000" u="sng" dirty="0">
                <a:solidFill>
                  <a:srgbClr val="C00000"/>
                </a:solidFill>
              </a:rPr>
              <a:t>Geriatric Units </a:t>
            </a:r>
            <a:r>
              <a:rPr lang="en-US" altLang="en-US" sz="2000" u="sng" dirty="0"/>
              <a:t>with dedicated Geriatric OPD</a:t>
            </a:r>
            <a:r>
              <a:rPr lang="en-US" altLang="en-US" sz="2000" dirty="0"/>
              <a:t> and 10-bedded Geriatric ward in 80-100 beds District Hospitals;</a:t>
            </a:r>
          </a:p>
          <a:p>
            <a:pPr>
              <a:lnSpc>
                <a:spcPct val="80000"/>
              </a:lnSpc>
              <a:defRPr/>
            </a:pPr>
            <a:r>
              <a:rPr lang="en-US" altLang="en-US" sz="2000" u="sng" dirty="0">
                <a:solidFill>
                  <a:srgbClr val="C00000"/>
                </a:solidFill>
              </a:rPr>
              <a:t>Geriatric Clinics/Rehabilitation</a:t>
            </a:r>
            <a:r>
              <a:rPr lang="en-US" altLang="en-US" sz="2000" dirty="0">
                <a:solidFill>
                  <a:srgbClr val="C00000"/>
                </a:solidFill>
              </a:rPr>
              <a:t> </a:t>
            </a:r>
            <a:r>
              <a:rPr lang="en-US" altLang="en-US" sz="2000" dirty="0"/>
              <a:t>unit</a:t>
            </a:r>
            <a:r>
              <a:rPr lang="en-US" altLang="en-US" sz="2000" b="1" dirty="0"/>
              <a:t>s </a:t>
            </a:r>
            <a:r>
              <a:rPr lang="en-US" altLang="en-US" sz="2000" dirty="0"/>
              <a:t>set up for domiciliary visits in Community/Primary Health Centers in the selected districts;</a:t>
            </a:r>
          </a:p>
          <a:p>
            <a:pPr>
              <a:lnSpc>
                <a:spcPct val="80000"/>
              </a:lnSpc>
              <a:defRPr/>
            </a:pPr>
            <a:r>
              <a:rPr lang="en-US" altLang="en-US" sz="2000" u="sng" dirty="0">
                <a:solidFill>
                  <a:srgbClr val="C00000"/>
                </a:solidFill>
              </a:rPr>
              <a:t>Sub-</a:t>
            </a:r>
            <a:r>
              <a:rPr lang="en-US" altLang="en-US" sz="2000" u="sng" dirty="0" err="1">
                <a:solidFill>
                  <a:srgbClr val="C00000"/>
                </a:solidFill>
              </a:rPr>
              <a:t>centres</a:t>
            </a:r>
            <a:r>
              <a:rPr lang="en-US" altLang="en-US" sz="2000" u="sng" dirty="0">
                <a:solidFill>
                  <a:srgbClr val="C00000"/>
                </a:solidFill>
              </a:rPr>
              <a:t> </a:t>
            </a:r>
            <a:r>
              <a:rPr lang="en-US" altLang="en-US" sz="2000" u="sng" dirty="0"/>
              <a:t>provided with equipment</a:t>
            </a:r>
            <a:r>
              <a:rPr lang="en-US" altLang="en-US" sz="2000" dirty="0"/>
              <a:t> for community outreach services;</a:t>
            </a:r>
          </a:p>
          <a:p>
            <a:pPr>
              <a:lnSpc>
                <a:spcPct val="80000"/>
              </a:lnSpc>
              <a:defRPr/>
            </a:pPr>
            <a:r>
              <a:rPr lang="en-US" altLang="en-US" sz="2000" u="sng" dirty="0">
                <a:solidFill>
                  <a:srgbClr val="C00000"/>
                </a:solidFill>
              </a:rPr>
              <a:t>Training of Human Resources</a:t>
            </a:r>
            <a:r>
              <a:rPr lang="en-US" altLang="en-US" sz="2000" dirty="0">
                <a:solidFill>
                  <a:srgbClr val="C00000"/>
                </a:solidFill>
              </a:rPr>
              <a:t> </a:t>
            </a:r>
            <a:r>
              <a:rPr lang="en-US" altLang="en-US" sz="2000" dirty="0"/>
              <a:t>in the Public Health Care System in Geriatric Care.</a:t>
            </a:r>
          </a:p>
          <a:p>
            <a:pPr marL="0" indent="0">
              <a:lnSpc>
                <a:spcPct val="80000"/>
              </a:lnSpc>
              <a:buFontTx/>
              <a:buNone/>
              <a:defRPr/>
            </a:pPr>
            <a:endParaRPr lang="en-US" altLang="en-US" sz="2400" b="1" u="sng" dirty="0" smtClean="0">
              <a:solidFill>
                <a:srgbClr val="C00000"/>
              </a:solidFill>
            </a:endParaRPr>
          </a:p>
          <a:p>
            <a:pPr marL="0" indent="0">
              <a:lnSpc>
                <a:spcPct val="80000"/>
              </a:lnSpc>
              <a:buFontTx/>
              <a:buNone/>
              <a:defRPr/>
            </a:pPr>
            <a:r>
              <a:rPr lang="en-US" altLang="en-US" sz="2400" u="sng" dirty="0" smtClean="0">
                <a:solidFill>
                  <a:srgbClr val="C00000"/>
                </a:solidFill>
              </a:rPr>
              <a:t>Tertiary Level;</a:t>
            </a:r>
          </a:p>
          <a:p>
            <a:pPr>
              <a:lnSpc>
                <a:spcPct val="80000"/>
              </a:lnSpc>
              <a:defRPr/>
            </a:pPr>
            <a:r>
              <a:rPr lang="en-US" altLang="en-US" sz="2000" u="sng" dirty="0" smtClean="0">
                <a:solidFill>
                  <a:srgbClr val="C00000"/>
                </a:solidFill>
              </a:rPr>
              <a:t>National </a:t>
            </a:r>
            <a:r>
              <a:rPr lang="en-US" altLang="en-US" sz="2000" u="sng" dirty="0" err="1" smtClean="0">
                <a:solidFill>
                  <a:srgbClr val="C00000"/>
                </a:solidFill>
              </a:rPr>
              <a:t>Centres</a:t>
            </a:r>
            <a:r>
              <a:rPr lang="en-US" altLang="en-US" sz="2000" u="sng" dirty="0" smtClean="0">
                <a:solidFill>
                  <a:srgbClr val="C00000"/>
                </a:solidFill>
              </a:rPr>
              <a:t> of Aging (NCAs)</a:t>
            </a:r>
            <a:r>
              <a:rPr lang="en-US" altLang="en-US" sz="2000" dirty="0" smtClean="0"/>
              <a:t> – Two NCAs shall be established at AIIMS Delhi and MMC Chennai. Each NCA will have 200 bedded multispecialty hospital OPD, Laboratory and physiotherapy, PG Courses in Geriatric Medicine and research facilities. </a:t>
            </a:r>
          </a:p>
          <a:p>
            <a:pPr>
              <a:lnSpc>
                <a:spcPct val="80000"/>
              </a:lnSpc>
              <a:defRPr/>
            </a:pPr>
            <a:r>
              <a:rPr lang="en-US" altLang="en-US" sz="2000" u="sng" dirty="0" smtClean="0">
                <a:solidFill>
                  <a:srgbClr val="C00000"/>
                </a:solidFill>
              </a:rPr>
              <a:t>Regional Geriatric </a:t>
            </a:r>
            <a:r>
              <a:rPr lang="en-US" altLang="en-US" sz="2000" u="sng" dirty="0" err="1" smtClean="0">
                <a:solidFill>
                  <a:srgbClr val="C00000"/>
                </a:solidFill>
              </a:rPr>
              <a:t>Centres</a:t>
            </a:r>
            <a:r>
              <a:rPr lang="en-US" altLang="en-US" sz="2000" u="sng" dirty="0" smtClean="0">
                <a:solidFill>
                  <a:srgbClr val="C00000"/>
                </a:solidFill>
              </a:rPr>
              <a:t> (RGC)</a:t>
            </a:r>
            <a:r>
              <a:rPr lang="en-US" altLang="en-US" sz="2000" dirty="0" smtClean="0">
                <a:solidFill>
                  <a:srgbClr val="C00000"/>
                </a:solidFill>
              </a:rPr>
              <a:t> </a:t>
            </a:r>
            <a:r>
              <a:rPr lang="en-US" altLang="en-US" sz="2000" dirty="0" smtClean="0"/>
              <a:t>in 20 Regional Medical Institutions by setting up Regional Geriatric Centers with a dedicated Geriatric OPD and 30-bedded Geriatric ward for management of specific diseases of the elderly, training of health personnel in geriatric health care and conducting research;</a:t>
            </a:r>
          </a:p>
          <a:p>
            <a:pPr>
              <a:lnSpc>
                <a:spcPct val="80000"/>
              </a:lnSpc>
              <a:defRPr/>
            </a:pPr>
            <a:r>
              <a:rPr lang="en-US" altLang="en-US" sz="2000" u="sng" dirty="0" smtClean="0"/>
              <a:t>Post-graduates in Geriatric Medicine</a:t>
            </a:r>
            <a:r>
              <a:rPr lang="en-US" altLang="en-US" sz="2000" dirty="0" smtClean="0"/>
              <a:t> @ 2 per regional medical institutions;</a:t>
            </a:r>
          </a:p>
          <a:p>
            <a:pPr>
              <a:lnSpc>
                <a:spcPct val="80000"/>
              </a:lnSpc>
              <a:defRPr/>
            </a:pPr>
            <a:endParaRPr lang="en-US" altLang="en-US" sz="2000" dirty="0" smtClean="0"/>
          </a:p>
        </p:txBody>
      </p:sp>
    </p:spTree>
    <p:extLst>
      <p:ext uri="{BB962C8B-B14F-4D97-AF65-F5344CB8AC3E}">
        <p14:creationId xmlns:p14="http://schemas.microsoft.com/office/powerpoint/2010/main" val="34413565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1791</TotalTime>
  <Words>1628</Words>
  <Application>Microsoft Office PowerPoint</Application>
  <PresentationFormat>On-screen Show (4:3)</PresentationFormat>
  <Paragraphs>459</Paragraphs>
  <Slides>19</Slides>
  <Notes>9</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PowerPoint Presentation</vt:lpstr>
      <vt:lpstr>Background</vt:lpstr>
      <vt:lpstr>Current &amp;Projected Elderly Population</vt:lpstr>
      <vt:lpstr>PowerPoint Presentation</vt:lpstr>
      <vt:lpstr>PowerPoint Presentation</vt:lpstr>
      <vt:lpstr>National Programme for Health  Care of Elderly</vt:lpstr>
      <vt:lpstr>Objectives of the NPHCE</vt:lpstr>
      <vt:lpstr>Programme Components </vt:lpstr>
      <vt:lpstr>Expected Outcomes</vt:lpstr>
      <vt:lpstr>Activities at State &amp; Central Level</vt:lpstr>
      <vt:lpstr>District and Sub-District Level Activities </vt:lpstr>
      <vt:lpstr>Package of Services at Tertiary Level</vt:lpstr>
      <vt:lpstr>Package of Financial Support at Each Level              Amount in Lakh of INR</vt:lpstr>
      <vt:lpstr>Manpower provisions at DH &amp; CHC</vt:lpstr>
      <vt:lpstr>Package of Human Resources at each RGC</vt:lpstr>
      <vt:lpstr>Progress in Implementation</vt:lpstr>
      <vt:lpstr>Services Provided Under NPHCE       (Number in Lack)</vt:lpstr>
      <vt:lpstr>Major Issues implementation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ADMIN</cp:lastModifiedBy>
  <cp:revision>129</cp:revision>
  <cp:lastPrinted>2018-09-04T17:22:10Z</cp:lastPrinted>
  <dcterms:created xsi:type="dcterms:W3CDTF">2017-02-22T17:42:19Z</dcterms:created>
  <dcterms:modified xsi:type="dcterms:W3CDTF">2018-09-04T17:22:41Z</dcterms:modified>
</cp:coreProperties>
</file>